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56" r:id="rId2"/>
    <p:sldId id="290" r:id="rId3"/>
    <p:sldId id="295" r:id="rId4"/>
    <p:sldId id="287" r:id="rId5"/>
    <p:sldId id="288" r:id="rId6"/>
    <p:sldId id="289" r:id="rId7"/>
    <p:sldId id="296" r:id="rId8"/>
    <p:sldId id="291" r:id="rId9"/>
    <p:sldId id="293" r:id="rId10"/>
    <p:sldId id="292" r:id="rId11"/>
    <p:sldId id="299" r:id="rId12"/>
    <p:sldId id="300" r:id="rId13"/>
    <p:sldId id="301" r:id="rId14"/>
    <p:sldId id="302" r:id="rId15"/>
    <p:sldId id="303" r:id="rId16"/>
    <p:sldId id="297" r:id="rId17"/>
    <p:sldId id="257" r:id="rId18"/>
    <p:sldId id="269" r:id="rId19"/>
    <p:sldId id="272" r:id="rId20"/>
    <p:sldId id="274" r:id="rId21"/>
    <p:sldId id="275" r:id="rId22"/>
    <p:sldId id="276" r:id="rId23"/>
    <p:sldId id="277" r:id="rId24"/>
    <p:sldId id="278" r:id="rId25"/>
    <p:sldId id="279" r:id="rId26"/>
    <p:sldId id="280" r:id="rId27"/>
    <p:sldId id="281" r:id="rId28"/>
    <p:sldId id="282" r:id="rId29"/>
    <p:sldId id="265" r:id="rId30"/>
    <p:sldId id="298" r:id="rId31"/>
    <p:sldId id="285" r:id="rId32"/>
    <p:sldId id="267" r:id="rId33"/>
    <p:sldId id="270" r:id="rId34"/>
    <p:sldId id="28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C6A123-C076-C14E-B056-766B407AE459}">
          <p14:sldIdLst>
            <p14:sldId id="256"/>
            <p14:sldId id="290"/>
            <p14:sldId id="295"/>
            <p14:sldId id="287"/>
            <p14:sldId id="288"/>
            <p14:sldId id="289"/>
            <p14:sldId id="296"/>
            <p14:sldId id="291"/>
            <p14:sldId id="293"/>
            <p14:sldId id="292"/>
            <p14:sldId id="299"/>
            <p14:sldId id="300"/>
            <p14:sldId id="301"/>
            <p14:sldId id="302"/>
            <p14:sldId id="303"/>
            <p14:sldId id="297"/>
            <p14:sldId id="257"/>
            <p14:sldId id="269"/>
            <p14:sldId id="272"/>
            <p14:sldId id="274"/>
            <p14:sldId id="275"/>
            <p14:sldId id="276"/>
            <p14:sldId id="277"/>
            <p14:sldId id="278"/>
            <p14:sldId id="279"/>
            <p14:sldId id="280"/>
            <p14:sldId id="281"/>
            <p14:sldId id="282"/>
            <p14:sldId id="265"/>
            <p14:sldId id="298"/>
            <p14:sldId id="285"/>
            <p14:sldId id="267"/>
            <p14:sldId id="270"/>
            <p14:sldId id="284"/>
          </p14:sldIdLst>
        </p14:section>
        <p14:section name="Old slides" id="{07AB9739-214D-2A46-8077-4861CFAEE3B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A936"/>
    <a:srgbClr val="016874"/>
    <a:srgbClr val="FF0400"/>
    <a:srgbClr val="0188F8"/>
    <a:srgbClr val="8C71CE"/>
    <a:srgbClr val="1F3864"/>
    <a:srgbClr val="FF6F43"/>
    <a:srgbClr val="FFDA66"/>
    <a:srgbClr val="A3D271"/>
    <a:srgbClr val="0422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5"/>
    <p:restoredTop sz="95872"/>
  </p:normalViewPr>
  <p:slideViewPr>
    <p:cSldViewPr snapToGrid="0" snapToObjects="1">
      <p:cViewPr>
        <p:scale>
          <a:sx n="85" d="100"/>
          <a:sy n="85" d="100"/>
        </p:scale>
        <p:origin x="1568" y="76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239D1-3F7B-5149-B03E-340E9E53DF43}" type="datetimeFigureOut">
              <a:rPr lang="en-US" smtClean="0"/>
              <a:t>2/28/17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ADA09-9646-234C-8065-A05665753E3F}" type="slidenum">
              <a:rPr lang="en-US" smtClean="0"/>
              <a:t>‹#›</a:t>
            </a:fld>
            <a:endParaRPr lang="en-US" dirty="0"/>
          </a:p>
        </p:txBody>
      </p:sp>
    </p:spTree>
    <p:extLst>
      <p:ext uri="{BB962C8B-B14F-4D97-AF65-F5344CB8AC3E}">
        <p14:creationId xmlns:p14="http://schemas.microsoft.com/office/powerpoint/2010/main" val="861017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1</a:t>
            </a:fld>
            <a:endParaRPr lang="en-US" dirty="0"/>
          </a:p>
        </p:txBody>
      </p:sp>
    </p:spTree>
    <p:extLst>
      <p:ext uri="{BB962C8B-B14F-4D97-AF65-F5344CB8AC3E}">
        <p14:creationId xmlns:p14="http://schemas.microsoft.com/office/powerpoint/2010/main" val="1372376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5</a:t>
            </a:fld>
            <a:endParaRPr lang="en-US" dirty="0"/>
          </a:p>
        </p:txBody>
      </p:sp>
    </p:spTree>
    <p:extLst>
      <p:ext uri="{BB962C8B-B14F-4D97-AF65-F5344CB8AC3E}">
        <p14:creationId xmlns:p14="http://schemas.microsoft.com/office/powerpoint/2010/main" val="10604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19</a:t>
            </a:fld>
            <a:endParaRPr lang="en-US" dirty="0"/>
          </a:p>
        </p:txBody>
      </p:sp>
    </p:spTree>
    <p:extLst>
      <p:ext uri="{BB962C8B-B14F-4D97-AF65-F5344CB8AC3E}">
        <p14:creationId xmlns:p14="http://schemas.microsoft.com/office/powerpoint/2010/main" val="1756264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21</a:t>
            </a:fld>
            <a:endParaRPr lang="en-US" dirty="0"/>
          </a:p>
        </p:txBody>
      </p:sp>
    </p:spTree>
    <p:extLst>
      <p:ext uri="{BB962C8B-B14F-4D97-AF65-F5344CB8AC3E}">
        <p14:creationId xmlns:p14="http://schemas.microsoft.com/office/powerpoint/2010/main" val="176470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23</a:t>
            </a:fld>
            <a:endParaRPr lang="en-US" dirty="0"/>
          </a:p>
        </p:txBody>
      </p:sp>
    </p:spTree>
    <p:extLst>
      <p:ext uri="{BB962C8B-B14F-4D97-AF65-F5344CB8AC3E}">
        <p14:creationId xmlns:p14="http://schemas.microsoft.com/office/powerpoint/2010/main" val="709414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25</a:t>
            </a:fld>
            <a:endParaRPr lang="en-US" dirty="0"/>
          </a:p>
        </p:txBody>
      </p:sp>
    </p:spTree>
    <p:extLst>
      <p:ext uri="{BB962C8B-B14F-4D97-AF65-F5344CB8AC3E}">
        <p14:creationId xmlns:p14="http://schemas.microsoft.com/office/powerpoint/2010/main" val="38967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3ADA09-9646-234C-8065-A05665753E3F}" type="slidenum">
              <a:rPr lang="en-US" smtClean="0"/>
              <a:t>27</a:t>
            </a:fld>
            <a:endParaRPr lang="en-US" dirty="0"/>
          </a:p>
        </p:txBody>
      </p:sp>
    </p:spTree>
    <p:extLst>
      <p:ext uri="{BB962C8B-B14F-4D97-AF65-F5344CB8AC3E}">
        <p14:creationId xmlns:p14="http://schemas.microsoft.com/office/powerpoint/2010/main" val="165059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393700" y="685800"/>
            <a:ext cx="10274300" cy="1947863"/>
          </a:xfrm>
          <a:prstGeom prst="rect">
            <a:avLst/>
          </a:prstGeom>
        </p:spPr>
        <p:txBody>
          <a:bodyPr>
            <a:normAutofit/>
          </a:bodyPr>
          <a:lstStyle/>
          <a:p>
            <a:pPr algn="l"/>
            <a:r>
              <a:rPr lang="en-US" sz="6600" dirty="0" smtClean="0">
                <a:solidFill>
                  <a:schemeClr val="tx1"/>
                </a:solidFill>
              </a:rPr>
              <a:t>Washington RUC </a:t>
            </a:r>
            <a:endParaRPr lang="en-US" sz="6600" dirty="0">
              <a:solidFill>
                <a:schemeClr val="tx1"/>
              </a:solidFill>
            </a:endParaRPr>
          </a:p>
        </p:txBody>
      </p:sp>
      <p:sp>
        <p:nvSpPr>
          <p:cNvPr id="10" name="Subtitle 2"/>
          <p:cNvSpPr>
            <a:spLocks noGrp="1"/>
          </p:cNvSpPr>
          <p:nvPr>
            <p:ph type="subTitle" idx="1" hasCustomPrompt="1"/>
          </p:nvPr>
        </p:nvSpPr>
        <p:spPr>
          <a:xfrm>
            <a:off x="393700" y="2829698"/>
            <a:ext cx="10274300" cy="3025002"/>
          </a:xfrm>
          <a:prstGeom prst="rect">
            <a:avLst/>
          </a:prstGeom>
        </p:spPr>
        <p:txBody>
          <a:bodyPr>
            <a:noAutofit/>
          </a:bodyPr>
          <a:lstStyle>
            <a:lvl1pPr>
              <a:defRPr baseline="0"/>
            </a:lvl1pPr>
          </a:lstStyle>
          <a:p>
            <a:pPr algn="l"/>
            <a:r>
              <a:rPr lang="en-US" sz="2800" dirty="0" smtClean="0">
                <a:solidFill>
                  <a:srgbClr val="646464"/>
                </a:solidFill>
                <a:latin typeface="Nokia Pure Text" charset="0"/>
                <a:ea typeface="Nokia Pure Text" charset="0"/>
                <a:cs typeface="Nokia Pure Text" charset="0"/>
              </a:rPr>
              <a:t>Name 1</a:t>
            </a:r>
          </a:p>
          <a:p>
            <a:pPr algn="l"/>
            <a:r>
              <a:rPr lang="en-US" sz="2800" dirty="0" smtClean="0">
                <a:solidFill>
                  <a:srgbClr val="646464"/>
                </a:solidFill>
                <a:latin typeface="Nokia Pure Text" charset="0"/>
                <a:ea typeface="Nokia Pure Text" charset="0"/>
                <a:cs typeface="Nokia Pure Text" charset="0"/>
              </a:rPr>
              <a:t>Name 2</a:t>
            </a:r>
            <a:endParaRPr lang="en-US" sz="2800" dirty="0">
              <a:solidFill>
                <a:srgbClr val="646464"/>
              </a:solidFill>
              <a:latin typeface="Nokia Pure Text" charset="0"/>
              <a:ea typeface="Nokia Pure Text" charset="0"/>
              <a:cs typeface="Nokia Pure Text" charset="0"/>
            </a:endParaRPr>
          </a:p>
        </p:txBody>
      </p:sp>
    </p:spTree>
    <p:extLst>
      <p:ext uri="{BB962C8B-B14F-4D97-AF65-F5344CB8AC3E}">
        <p14:creationId xmlns:p14="http://schemas.microsoft.com/office/powerpoint/2010/main" val="61135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997729-8C34-3749-BC46-80172C9F9A5F}"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448148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C8DFF3-F6E0-1745-8754-16B41A0DDFC8}"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80522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867327"/>
          </a:xfrm>
          <a:prstGeom prst="rect">
            <a:avLst/>
          </a:prstGeom>
        </p:spPr>
        <p:txBody>
          <a:bodyPr anchor="t"/>
          <a:lstStyle>
            <a:lvl1pPr>
              <a:defRPr b="0" i="0" baseline="0">
                <a:solidFill>
                  <a:srgbClr val="016874"/>
                </a:solidFill>
                <a:latin typeface="Roboto" charset="0"/>
                <a:ea typeface="Roboto" charset="0"/>
                <a:cs typeface="Roboto" charset="0"/>
              </a:defRPr>
            </a:lvl1pPr>
          </a:lstStyle>
          <a:p>
            <a:r>
              <a:rPr lang="en-US" dirty="0" smtClean="0"/>
              <a:t>Click to edit Master title style this is a </a:t>
            </a:r>
            <a:endParaRPr lang="en-US" dirty="0"/>
          </a:p>
        </p:txBody>
      </p:sp>
      <p:sp>
        <p:nvSpPr>
          <p:cNvPr id="3" name="Content Placeholder 2"/>
          <p:cNvSpPr>
            <a:spLocks noGrp="1"/>
          </p:cNvSpPr>
          <p:nvPr>
            <p:ph idx="1"/>
          </p:nvPr>
        </p:nvSpPr>
        <p:spPr>
          <a:xfrm>
            <a:off x="838200" y="1351722"/>
            <a:ext cx="10515600" cy="4825241"/>
          </a:xfrm>
          <a:prstGeom prst="rect">
            <a:avLst/>
          </a:prstGeom>
        </p:spPr>
        <p:txBody>
          <a:bodyPr/>
          <a:lstStyle>
            <a:lvl1pPr>
              <a:buClr>
                <a:srgbClr val="81A936"/>
              </a:buClr>
              <a:defRPr sz="2600" b="0" i="0">
                <a:solidFill>
                  <a:srgbClr val="06233E"/>
                </a:solidFill>
                <a:latin typeface="Roboto Light" charset="0"/>
                <a:ea typeface="Roboto Light" charset="0"/>
                <a:cs typeface="Roboto Light" charset="0"/>
              </a:defRPr>
            </a:lvl1pPr>
            <a:lvl2pPr>
              <a:buClr>
                <a:srgbClr val="81A936"/>
              </a:buClr>
              <a:defRPr sz="2600" b="0" i="0">
                <a:solidFill>
                  <a:srgbClr val="06233E"/>
                </a:solidFill>
                <a:latin typeface="Roboto Light" charset="0"/>
                <a:ea typeface="Roboto Light" charset="0"/>
                <a:cs typeface="Roboto Light" charset="0"/>
              </a:defRPr>
            </a:lvl2pPr>
            <a:lvl3pPr>
              <a:buClr>
                <a:srgbClr val="81A936"/>
              </a:buClr>
              <a:defRPr sz="2600" b="0" i="0">
                <a:solidFill>
                  <a:srgbClr val="06233E"/>
                </a:solidFill>
                <a:latin typeface="Roboto Light" charset="0"/>
                <a:ea typeface="Roboto Light" charset="0"/>
                <a:cs typeface="Roboto Light" charset="0"/>
              </a:defRPr>
            </a:lvl3pPr>
            <a:lvl4pPr>
              <a:buClr>
                <a:srgbClr val="81A936"/>
              </a:buClr>
              <a:defRPr sz="2600" b="0" i="0">
                <a:solidFill>
                  <a:srgbClr val="06233E"/>
                </a:solidFill>
                <a:latin typeface="Roboto Light" charset="0"/>
                <a:ea typeface="Roboto Light" charset="0"/>
                <a:cs typeface="Roboto Light" charset="0"/>
              </a:defRPr>
            </a:lvl4pPr>
            <a:lvl5pPr>
              <a:buClr>
                <a:srgbClr val="81A936"/>
              </a:buClr>
              <a:defRPr sz="2600" b="0" i="0">
                <a:solidFill>
                  <a:srgbClr val="06233E"/>
                </a:solidFill>
                <a:latin typeface="Roboto Light" charset="0"/>
                <a:ea typeface="Roboto Light" charset="0"/>
                <a:cs typeface="Roboto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38200" y="6462366"/>
            <a:ext cx="2743200" cy="365125"/>
          </a:xfrm>
        </p:spPr>
        <p:txBody>
          <a:bodyPr/>
          <a:lstStyle>
            <a:lvl1pPr>
              <a:defRPr b="0" i="0">
                <a:latin typeface="Roboto Light" charset="0"/>
                <a:ea typeface="Roboto Light" charset="0"/>
                <a:cs typeface="Roboto Light" charset="0"/>
              </a:defRPr>
            </a:lvl1p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a:xfrm>
            <a:off x="4038600" y="6462366"/>
            <a:ext cx="4114800" cy="365125"/>
          </a:xfrm>
        </p:spPr>
        <p:txBody>
          <a:bodyPr/>
          <a:lstStyle>
            <a:lvl1pPr>
              <a:defRPr b="0" i="0">
                <a:latin typeface="Roboto Light" charset="0"/>
                <a:ea typeface="Roboto Light" charset="0"/>
                <a:cs typeface="Roboto Light" charset="0"/>
              </a:defRPr>
            </a:lvl1pPr>
          </a:lstStyle>
          <a:p>
            <a:r>
              <a:rPr lang="en-US" dirty="0" smtClean="0"/>
              <a:t>WARUC iSchool Capstone</a:t>
            </a:r>
            <a:endParaRPr lang="en-US" dirty="0"/>
          </a:p>
        </p:txBody>
      </p:sp>
      <p:sp>
        <p:nvSpPr>
          <p:cNvPr id="6" name="Slide Number Placeholder 5"/>
          <p:cNvSpPr>
            <a:spLocks noGrp="1"/>
          </p:cNvSpPr>
          <p:nvPr>
            <p:ph type="sldNum" sz="quarter" idx="12"/>
          </p:nvPr>
        </p:nvSpPr>
        <p:spPr>
          <a:xfrm>
            <a:off x="8610600" y="6462366"/>
            <a:ext cx="2743200" cy="365125"/>
          </a:xfrm>
        </p:spPr>
        <p:txBody>
          <a:bodyPr/>
          <a:lstStyle>
            <a:lvl1pPr>
              <a:defRPr b="0" i="0">
                <a:latin typeface="Roboto Light" charset="0"/>
                <a:ea typeface="Roboto Light" charset="0"/>
                <a:cs typeface="Roboto Light" charset="0"/>
              </a:defRPr>
            </a:lvl1pPr>
          </a:lstStyle>
          <a:p>
            <a:fld id="{D5CA0C7D-F565-574B-BF4C-06D8948AD58D}" type="slidenum">
              <a:rPr lang="en-US" smtClean="0"/>
              <a:pPr/>
              <a:t>‹#›</a:t>
            </a:fld>
            <a:endParaRPr lang="en-US" dirty="0"/>
          </a:p>
        </p:txBody>
      </p:sp>
      <p:cxnSp>
        <p:nvCxnSpPr>
          <p:cNvPr id="7" name="Straight Connector 6"/>
          <p:cNvCxnSpPr/>
          <p:nvPr userDrawn="1"/>
        </p:nvCxnSpPr>
        <p:spPr>
          <a:xfrm>
            <a:off x="-13252" y="26504"/>
            <a:ext cx="3326296" cy="0"/>
          </a:xfrm>
          <a:prstGeom prst="line">
            <a:avLst/>
          </a:prstGeom>
          <a:ln w="95250">
            <a:solidFill>
              <a:srgbClr val="0168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10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0382F6-EE17-3448-8BD6-BBC34BD09F8E}"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32434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002843-4764-D048-85B3-5640EDEEC564}" type="datetime1">
              <a:rPr lang="en-US" smtClean="0"/>
              <a:t>2/28/17</a:t>
            </a:fld>
            <a:endParaRPr lang="en-US" dirty="0"/>
          </a:p>
        </p:txBody>
      </p:sp>
      <p:sp>
        <p:nvSpPr>
          <p:cNvPr id="6" name="Footer Placeholder 5"/>
          <p:cNvSpPr>
            <a:spLocks noGrp="1"/>
          </p:cNvSpPr>
          <p:nvPr>
            <p:ph type="ftr" sz="quarter" idx="11"/>
          </p:nvPr>
        </p:nvSpPr>
        <p:spPr/>
        <p:txBody>
          <a:bodyPr/>
          <a:lstStyle/>
          <a:p>
            <a:r>
              <a:rPr lang="en-US" dirty="0" smtClean="0"/>
              <a:t>WARUC iSchool Capstone</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76552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3E6CF1-4A5F-D345-948A-8BA4E9BDA940}" type="datetime1">
              <a:rPr lang="en-US" smtClean="0"/>
              <a:t>2/28/17</a:t>
            </a:fld>
            <a:endParaRPr lang="en-US" dirty="0"/>
          </a:p>
        </p:txBody>
      </p:sp>
      <p:sp>
        <p:nvSpPr>
          <p:cNvPr id="8" name="Footer Placeholder 7"/>
          <p:cNvSpPr>
            <a:spLocks noGrp="1"/>
          </p:cNvSpPr>
          <p:nvPr>
            <p:ph type="ftr" sz="quarter" idx="11"/>
          </p:nvPr>
        </p:nvSpPr>
        <p:spPr/>
        <p:txBody>
          <a:bodyPr/>
          <a:lstStyle/>
          <a:p>
            <a:r>
              <a:rPr lang="en-US" dirty="0" smtClean="0"/>
              <a:t>WARUC iSchool Capstone</a:t>
            </a:r>
            <a:endParaRPr lang="en-US" dirty="0"/>
          </a:p>
        </p:txBody>
      </p:sp>
      <p:sp>
        <p:nvSpPr>
          <p:cNvPr id="9" name="Slide Number Placeholder 8"/>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144868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E5D1B0-7925-654A-BDDB-A08B34ED0991}" type="datetime1">
              <a:rPr lang="en-US" smtClean="0"/>
              <a:t>2/28/17</a:t>
            </a:fld>
            <a:endParaRPr lang="en-US" dirty="0"/>
          </a:p>
        </p:txBody>
      </p:sp>
      <p:sp>
        <p:nvSpPr>
          <p:cNvPr id="4" name="Footer Placeholder 3"/>
          <p:cNvSpPr>
            <a:spLocks noGrp="1"/>
          </p:cNvSpPr>
          <p:nvPr>
            <p:ph type="ftr" sz="quarter" idx="11"/>
          </p:nvPr>
        </p:nvSpPr>
        <p:spPr/>
        <p:txBody>
          <a:bodyPr/>
          <a:lstStyle/>
          <a:p>
            <a:r>
              <a:rPr lang="en-US" dirty="0" smtClean="0"/>
              <a:t>WARUC iSchool Capstone</a:t>
            </a:r>
            <a:endParaRPr lang="en-US" dirty="0"/>
          </a:p>
        </p:txBody>
      </p:sp>
      <p:sp>
        <p:nvSpPr>
          <p:cNvPr id="5" name="Slide Number Placeholder 4"/>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208176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6874"/>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13252" y="26504"/>
            <a:ext cx="3326296" cy="0"/>
          </a:xfrm>
          <a:prstGeom prst="line">
            <a:avLst/>
          </a:prstGeom>
          <a:ln w="95250">
            <a:solidFill>
              <a:srgbClr val="81A936"/>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hasCustomPrompt="1"/>
          </p:nvPr>
        </p:nvSpPr>
        <p:spPr>
          <a:xfrm>
            <a:off x="838200" y="5231039"/>
            <a:ext cx="10515600" cy="1325563"/>
          </a:xfrm>
          <a:prstGeom prst="rect">
            <a:avLst/>
          </a:prstGeom>
        </p:spPr>
        <p:txBody>
          <a:bodyPr/>
          <a:lstStyle>
            <a:lvl1pPr>
              <a:defRPr sz="440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42918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600B6D-0ADF-8847-B43B-3B63C654C78E}" type="datetime1">
              <a:rPr lang="en-US" smtClean="0"/>
              <a:t>2/28/17</a:t>
            </a:fld>
            <a:endParaRPr lang="en-US" dirty="0"/>
          </a:p>
        </p:txBody>
      </p:sp>
      <p:sp>
        <p:nvSpPr>
          <p:cNvPr id="6" name="Footer Placeholder 5"/>
          <p:cNvSpPr>
            <a:spLocks noGrp="1"/>
          </p:cNvSpPr>
          <p:nvPr>
            <p:ph type="ftr" sz="quarter" idx="11"/>
          </p:nvPr>
        </p:nvSpPr>
        <p:spPr/>
        <p:txBody>
          <a:bodyPr/>
          <a:lstStyle/>
          <a:p>
            <a:r>
              <a:rPr lang="en-US" dirty="0" smtClean="0"/>
              <a:t>WARUC iSchool Capstone</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65015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F874A2-895A-214F-B1D4-70718CB01222}" type="datetime1">
              <a:rPr lang="en-US" smtClean="0"/>
              <a:t>2/28/17</a:t>
            </a:fld>
            <a:endParaRPr lang="en-US" dirty="0"/>
          </a:p>
        </p:txBody>
      </p:sp>
      <p:sp>
        <p:nvSpPr>
          <p:cNvPr id="6" name="Footer Placeholder 5"/>
          <p:cNvSpPr>
            <a:spLocks noGrp="1"/>
          </p:cNvSpPr>
          <p:nvPr>
            <p:ph type="ftr" sz="quarter" idx="11"/>
          </p:nvPr>
        </p:nvSpPr>
        <p:spPr/>
        <p:txBody>
          <a:bodyPr/>
          <a:lstStyle/>
          <a:p>
            <a:r>
              <a:rPr lang="en-US" dirty="0" smtClean="0"/>
              <a:t>WARUC iSchool Capstone</a:t>
            </a:r>
            <a:endParaRPr lang="en-US" dirty="0"/>
          </a:p>
        </p:txBody>
      </p:sp>
      <p:sp>
        <p:nvSpPr>
          <p:cNvPr id="7" name="Slide Number Placeholder 6"/>
          <p:cNvSpPr>
            <a:spLocks noGrp="1"/>
          </p:cNvSpPr>
          <p:nvPr>
            <p:ph type="sldNum" sz="quarter" idx="12"/>
          </p:nvPr>
        </p:nvSpPr>
        <p:spPr/>
        <p:txBody>
          <a:bodyPr/>
          <a:lstStyle/>
          <a:p>
            <a:fld id="{D5CA0C7D-F565-574B-BF4C-06D8948AD58D}" type="slidenum">
              <a:rPr lang="en-US" smtClean="0"/>
              <a:t>‹#›</a:t>
            </a:fld>
            <a:endParaRPr lang="en-US" dirty="0"/>
          </a:p>
        </p:txBody>
      </p:sp>
    </p:spTree>
    <p:extLst>
      <p:ext uri="{BB962C8B-B14F-4D97-AF65-F5344CB8AC3E}">
        <p14:creationId xmlns:p14="http://schemas.microsoft.com/office/powerpoint/2010/main" val="7773986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Light" charset="0"/>
                <a:ea typeface="Roboto Light" charset="0"/>
                <a:cs typeface="Roboto Light" charset="0"/>
              </a:defRPr>
            </a:lvl1pPr>
          </a:lstStyle>
          <a:p>
            <a:fld id="{B200FC8F-4AA4-764E-A311-76D302E6D4D0}" type="datetime1">
              <a:rPr lang="en-US" smtClean="0"/>
              <a:t>2/28/17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Light" charset="0"/>
                <a:ea typeface="Roboto Light" charset="0"/>
                <a:cs typeface="Roboto Light" charset="0"/>
              </a:defRPr>
            </a:lvl1pPr>
          </a:lstStyle>
          <a:p>
            <a:r>
              <a:rPr lang="en-US" dirty="0" smtClean="0"/>
              <a:t>WARUC iSchool Capstone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Light" charset="0"/>
                <a:ea typeface="Roboto Light" charset="0"/>
                <a:cs typeface="Roboto Light" charset="0"/>
              </a:defRPr>
            </a:lvl1pPr>
          </a:lstStyle>
          <a:p>
            <a:fld id="{D5CA0C7D-F565-574B-BF4C-06D8948AD58D}" type="slidenum">
              <a:rPr lang="en-US" smtClean="0"/>
              <a:pPr/>
              <a:t>‹#›</a:t>
            </a:fld>
            <a:endParaRPr lang="en-US" dirty="0"/>
          </a:p>
        </p:txBody>
      </p:sp>
      <p:sp>
        <p:nvSpPr>
          <p:cNvPr id="9" name="TextBox 8"/>
          <p:cNvSpPr txBox="1"/>
          <p:nvPr userDrawn="1"/>
        </p:nvSpPr>
        <p:spPr>
          <a:xfrm>
            <a:off x="2189408" y="940158"/>
            <a:ext cx="184731" cy="369332"/>
          </a:xfrm>
          <a:prstGeom prst="rect">
            <a:avLst/>
          </a:prstGeom>
          <a:noFill/>
        </p:spPr>
        <p:txBody>
          <a:bodyPr wrap="none" rtlCol="0">
            <a:spAutoFit/>
          </a:bodyPr>
          <a:lstStyle/>
          <a:p>
            <a:endParaRPr lang="en-US" dirty="0"/>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cxnSp>
        <p:nvCxnSpPr>
          <p:cNvPr id="7" name="Straight Connector 6"/>
          <p:cNvCxnSpPr/>
          <p:nvPr userDrawn="1"/>
        </p:nvCxnSpPr>
        <p:spPr>
          <a:xfrm>
            <a:off x="-13252" y="26504"/>
            <a:ext cx="3326296" cy="0"/>
          </a:xfrm>
          <a:prstGeom prst="line">
            <a:avLst/>
          </a:prstGeom>
          <a:ln w="95250">
            <a:solidFill>
              <a:srgbClr val="0168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90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600" b="0" i="0" kern="1200">
          <a:solidFill>
            <a:srgbClr val="111111"/>
          </a:solidFill>
          <a:latin typeface="Roboto" charset="0"/>
          <a:ea typeface="Roboto" charset="0"/>
          <a:cs typeface="Roboto" charset="0"/>
        </a:defRPr>
      </a:lvl1pPr>
    </p:titleStyle>
    <p:bodyStyle>
      <a:lvl1pPr marL="228600" indent="-228600" algn="l" defTabSz="914400" rtl="0" eaLnBrk="1" latinLnBrk="0" hangingPunct="1">
        <a:lnSpc>
          <a:spcPct val="90000"/>
        </a:lnSpc>
        <a:spcBef>
          <a:spcPts val="1000"/>
        </a:spcBef>
        <a:buClr>
          <a:srgbClr val="016874"/>
        </a:buClr>
        <a:buFont typeface="Arial"/>
        <a:buChar char="•"/>
        <a:defRPr sz="2800" b="0" i="0" kern="1200">
          <a:solidFill>
            <a:schemeClr val="tx1"/>
          </a:solidFill>
          <a:latin typeface="Roboto" charset="0"/>
          <a:ea typeface="Roboto" charset="0"/>
          <a:cs typeface="Roboto" charset="0"/>
        </a:defRPr>
      </a:lvl1pPr>
      <a:lvl2pPr marL="685800" indent="-228600" algn="l" defTabSz="914400" rtl="0" eaLnBrk="1" latinLnBrk="0" hangingPunct="1">
        <a:lnSpc>
          <a:spcPct val="90000"/>
        </a:lnSpc>
        <a:spcBef>
          <a:spcPts val="500"/>
        </a:spcBef>
        <a:buClr>
          <a:srgbClr val="016874"/>
        </a:buClr>
        <a:buFont typeface="Arial"/>
        <a:buChar char="•"/>
        <a:defRPr sz="2400" b="0" i="0" kern="1200">
          <a:solidFill>
            <a:schemeClr val="tx1"/>
          </a:solidFill>
          <a:latin typeface="Roboto" charset="0"/>
          <a:ea typeface="Roboto" charset="0"/>
          <a:cs typeface="Roboto" charset="0"/>
        </a:defRPr>
      </a:lvl2pPr>
      <a:lvl3pPr marL="1143000" indent="-228600" algn="l" defTabSz="914400" rtl="0" eaLnBrk="1" latinLnBrk="0" hangingPunct="1">
        <a:lnSpc>
          <a:spcPct val="90000"/>
        </a:lnSpc>
        <a:spcBef>
          <a:spcPts val="500"/>
        </a:spcBef>
        <a:buClr>
          <a:srgbClr val="016874"/>
        </a:buClr>
        <a:buFont typeface="Arial"/>
        <a:buChar char="•"/>
        <a:defRPr sz="2000" b="0" i="0" kern="1200">
          <a:solidFill>
            <a:schemeClr val="tx1"/>
          </a:solidFill>
          <a:latin typeface="Roboto" charset="0"/>
          <a:ea typeface="Roboto" charset="0"/>
          <a:cs typeface="Roboto" charset="0"/>
        </a:defRPr>
      </a:lvl3pPr>
      <a:lvl4pPr marL="1600200" indent="-228600" algn="l" defTabSz="914400" rtl="0" eaLnBrk="1" latinLnBrk="0" hangingPunct="1">
        <a:lnSpc>
          <a:spcPct val="90000"/>
        </a:lnSpc>
        <a:spcBef>
          <a:spcPts val="500"/>
        </a:spcBef>
        <a:buClr>
          <a:srgbClr val="016874"/>
        </a:buClr>
        <a:buFont typeface="Arial"/>
        <a:buChar char="•"/>
        <a:defRPr sz="1800" b="0" i="0" kern="1200">
          <a:solidFill>
            <a:schemeClr val="tx1"/>
          </a:solidFill>
          <a:latin typeface="Roboto" charset="0"/>
          <a:ea typeface="Roboto" charset="0"/>
          <a:cs typeface="Roboto" charset="0"/>
        </a:defRPr>
      </a:lvl4pPr>
      <a:lvl5pPr marL="2057400" indent="-228600" algn="l" defTabSz="914400" rtl="0" eaLnBrk="1" latinLnBrk="0" hangingPunct="1">
        <a:lnSpc>
          <a:spcPct val="90000"/>
        </a:lnSpc>
        <a:spcBef>
          <a:spcPts val="500"/>
        </a:spcBef>
        <a:buClr>
          <a:srgbClr val="016874"/>
        </a:buClr>
        <a:buFont typeface="Arial"/>
        <a:buChar char="•"/>
        <a:defRPr sz="1800" b="0" i="0" kern="1200">
          <a:solidFill>
            <a:schemeClr val="tx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trana19@uw.edu" TargetMode="External"/><Relationship Id="rId3" Type="http://schemas.openxmlformats.org/officeDocument/2006/relationships/hyperlink" Target="mailto:agilbe@uw.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q-free.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intellimec.com/ims-road-charging-intelligence/)" TargetMode="External"/><Relationship Id="rId4" Type="http://schemas.openxmlformats.org/officeDocument/2006/relationships/hyperlink" Target="https://www.automatic.com/" TargetMode="External"/><Relationship Id="rId1" Type="http://schemas.openxmlformats.org/officeDocument/2006/relationships/slideLayout" Target="../slideLayouts/slideLayout2.xml"/><Relationship Id="rId2" Type="http://schemas.openxmlformats.org/officeDocument/2006/relationships/hyperlink" Target="https://www.azuga.com/products/government-telematic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dpower.com/cars/articles/automotion-blog/2016-vehicle-dependability-study-beyond-bluetooth"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9.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tiff"/></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hyperlink" Target="https://www.mileiq.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tiff"/></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ifewire.com/elm327-iphone-adapter-doesnt-work-534643"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hyperlink" Target="NULL" TargetMode="External"/><Relationship Id="rId6" Type="http://schemas.openxmlformats.org/officeDocument/2006/relationships/hyperlink" Target="https://www.amazon.com/SKENOY-Diagnostic-Scanner-Android-Bluetooth/dp/B01G9YXOG2/ref=sr_1_1?ie=UTF8&amp;qid=1487027925&amp;sr=8-1-spons&amp;keywords=bluetooth+OBD&amp;th=1" TargetMode="External"/><Relationship Id="rId7" Type="http://schemas.openxmlformats.org/officeDocument/2006/relationships/hyperlink" Target="https://www.amazon.com/Veepeak-Bluetooth-Scanner-Automotive-Diagnostic/dp/B011NSX27A/ref=sr_1_2?ie=UTF8&amp;qid=1487027925&amp;sr=8-2&amp;keywords=bluetooth+OBD" TargetMode="External"/><Relationship Id="rId8" Type="http://schemas.openxmlformats.org/officeDocument/2006/relationships/hyperlink" Target="https://www.amazon.com/Panlong-Bluetooth-Diagnostic-Scanner-Android/dp/B019IGO9DA/ref=sr_1_4?ie=UTF8&amp;qid=1487027925&amp;sr=8-4&amp;keywords=bluetooth+OBD&amp;th=1" TargetMode="External"/><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mazon.com/gp/product/B015GMRZH2/ref=oh_aui_detailpage_o01_s00?ie=UTF8&amp;psc=1" TargetMode="Externa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93700" y="2990334"/>
            <a:ext cx="10274300" cy="1769925"/>
          </a:xfrm>
          <a:prstGeom prst="rect">
            <a:avLst/>
          </a:prstGeom>
        </p:spPr>
        <p:txBody>
          <a:bodyPr>
            <a:noAutofit/>
          </a:bodyPr>
          <a:lstStyle/>
          <a:p>
            <a:pPr marL="0" indent="0" algn="l">
              <a:buNone/>
            </a:pPr>
            <a:r>
              <a:rPr lang="en-US" sz="3600" dirty="0" smtClean="0">
                <a:solidFill>
                  <a:srgbClr val="81A936"/>
                </a:solidFill>
              </a:rPr>
              <a:t>Information School Capstone ’17</a:t>
            </a:r>
          </a:p>
          <a:p>
            <a:pPr marL="0" indent="0" algn="l">
              <a:buNone/>
            </a:pPr>
            <a:endParaRPr lang="en-US" sz="1200" dirty="0">
              <a:solidFill>
                <a:srgbClr val="06233E"/>
              </a:solidFill>
            </a:endParaRPr>
          </a:p>
          <a:p>
            <a:pPr marL="0" indent="0" algn="l">
              <a:buNone/>
            </a:pPr>
            <a:r>
              <a:rPr lang="en-US" sz="1800" dirty="0" smtClean="0">
                <a:solidFill>
                  <a:srgbClr val="06233E"/>
                </a:solidFill>
              </a:rPr>
              <a:t>Assignment #3</a:t>
            </a:r>
          </a:p>
          <a:p>
            <a:pPr marL="0" indent="0" algn="l">
              <a:buNone/>
            </a:pPr>
            <a:r>
              <a:rPr lang="en-US" sz="1800" dirty="0" smtClean="0">
                <a:solidFill>
                  <a:srgbClr val="06233E"/>
                </a:solidFill>
              </a:rPr>
              <a:t>29 February 2017</a:t>
            </a:r>
          </a:p>
          <a:p>
            <a:pPr marL="0" indent="0" algn="l">
              <a:buNone/>
            </a:pPr>
            <a:endParaRPr lang="en-US" sz="1800" dirty="0" smtClean="0">
              <a:solidFill>
                <a:srgbClr val="06233E"/>
              </a:solidFill>
              <a:latin typeface="Roboto Light" charset="0"/>
              <a:ea typeface="Roboto Light" charset="0"/>
              <a:cs typeface="Roboto Light" charset="0"/>
            </a:endParaRPr>
          </a:p>
          <a:p>
            <a:pPr marL="0" indent="0" algn="l">
              <a:buNone/>
            </a:pPr>
            <a:endParaRPr lang="en-US" sz="1800" dirty="0" smtClean="0">
              <a:solidFill>
                <a:srgbClr val="06233E"/>
              </a:solidFill>
              <a:latin typeface="Roboto Light" charset="0"/>
              <a:ea typeface="Roboto Light" charset="0"/>
              <a:cs typeface="Roboto Light" charset="0"/>
            </a:endParaRPr>
          </a:p>
        </p:txBody>
      </p:sp>
      <p:sp>
        <p:nvSpPr>
          <p:cNvPr id="4" name="Title 3"/>
          <p:cNvSpPr>
            <a:spLocks noGrp="1"/>
          </p:cNvSpPr>
          <p:nvPr>
            <p:ph type="ctrTitle"/>
          </p:nvPr>
        </p:nvSpPr>
        <p:spPr>
          <a:xfrm>
            <a:off x="393700" y="1000896"/>
            <a:ext cx="9911835" cy="1556953"/>
          </a:xfrm>
        </p:spPr>
        <p:txBody>
          <a:bodyPr>
            <a:noAutofit/>
          </a:bodyPr>
          <a:lstStyle/>
          <a:p>
            <a:pPr>
              <a:tabLst>
                <a:tab pos="1819275" algn="l"/>
              </a:tabLst>
            </a:pPr>
            <a:r>
              <a:rPr lang="en-US" sz="5400" dirty="0" smtClean="0">
                <a:solidFill>
                  <a:srgbClr val="016874"/>
                </a:solidFill>
              </a:rPr>
              <a:t>Washington Road Usage Charge Pilot</a:t>
            </a:r>
            <a:endParaRPr lang="en-US" sz="5400" dirty="0">
              <a:solidFill>
                <a:srgbClr val="016874"/>
              </a:solidFill>
            </a:endParaRPr>
          </a:p>
        </p:txBody>
      </p:sp>
      <p:sp>
        <p:nvSpPr>
          <p:cNvPr id="2" name="Rectangle 1"/>
          <p:cNvSpPr/>
          <p:nvPr/>
        </p:nvSpPr>
        <p:spPr>
          <a:xfrm>
            <a:off x="393700" y="5192744"/>
            <a:ext cx="6096000" cy="923330"/>
          </a:xfrm>
          <a:prstGeom prst="rect">
            <a:avLst/>
          </a:prstGeom>
        </p:spPr>
        <p:txBody>
          <a:bodyPr>
            <a:spAutoFit/>
          </a:bodyPr>
          <a:lstStyle/>
          <a:p>
            <a:r>
              <a:rPr lang="en-US" dirty="0">
                <a:solidFill>
                  <a:srgbClr val="06233E"/>
                </a:solidFill>
                <a:latin typeface="Roboto Light" charset="0"/>
                <a:ea typeface="Roboto Light" charset="0"/>
                <a:cs typeface="Roboto Light" charset="0"/>
              </a:rPr>
              <a:t>Dylan Babbs</a:t>
            </a:r>
          </a:p>
          <a:p>
            <a:r>
              <a:rPr lang="en-US" dirty="0">
                <a:solidFill>
                  <a:srgbClr val="06233E"/>
                </a:solidFill>
                <a:latin typeface="Roboto Light" charset="0"/>
                <a:ea typeface="Roboto Light" charset="0"/>
                <a:cs typeface="Roboto Light" charset="0"/>
              </a:rPr>
              <a:t>Jackson Brown</a:t>
            </a:r>
          </a:p>
          <a:p>
            <a:r>
              <a:rPr lang="en-US" dirty="0">
                <a:solidFill>
                  <a:srgbClr val="06233E"/>
                </a:solidFill>
                <a:latin typeface="Roboto Light" charset="0"/>
                <a:ea typeface="Roboto Light" charset="0"/>
                <a:cs typeface="Roboto Light" charset="0"/>
              </a:rPr>
              <a:t>Jack </a:t>
            </a:r>
            <a:r>
              <a:rPr lang="en-US" dirty="0" smtClean="0">
                <a:solidFill>
                  <a:srgbClr val="06233E"/>
                </a:solidFill>
                <a:latin typeface="Roboto Light" charset="0"/>
                <a:ea typeface="Roboto Light" charset="0"/>
                <a:cs typeface="Roboto Light" charset="0"/>
              </a:rPr>
              <a:t>Fox</a:t>
            </a:r>
            <a:endParaRPr lang="en-US" dirty="0">
              <a:solidFill>
                <a:srgbClr val="06233E"/>
              </a:solidFill>
              <a:latin typeface="Roboto Light" charset="0"/>
              <a:ea typeface="Roboto Light" charset="0"/>
              <a:cs typeface="Roboto Light" charset="0"/>
            </a:endParaRPr>
          </a:p>
        </p:txBody>
      </p:sp>
      <p:sp>
        <p:nvSpPr>
          <p:cNvPr id="6" name="Rectangle 5"/>
          <p:cNvSpPr/>
          <p:nvPr/>
        </p:nvSpPr>
        <p:spPr>
          <a:xfrm>
            <a:off x="2799159" y="5192744"/>
            <a:ext cx="3090654" cy="646331"/>
          </a:xfrm>
          <a:prstGeom prst="rect">
            <a:avLst/>
          </a:prstGeom>
        </p:spPr>
        <p:txBody>
          <a:bodyPr wrap="square">
            <a:spAutoFit/>
          </a:bodyPr>
          <a:lstStyle/>
          <a:p>
            <a:r>
              <a:rPr lang="en-US" dirty="0">
                <a:solidFill>
                  <a:srgbClr val="06233E"/>
                </a:solidFill>
                <a:latin typeface="Roboto Light" charset="0"/>
                <a:ea typeface="Roboto Light" charset="0"/>
                <a:cs typeface="Roboto Light" charset="0"/>
              </a:rPr>
              <a:t>Nick Nordale</a:t>
            </a:r>
          </a:p>
          <a:p>
            <a:r>
              <a:rPr lang="en-US" dirty="0">
                <a:solidFill>
                  <a:srgbClr val="06233E"/>
                </a:solidFill>
                <a:latin typeface="Roboto Light" charset="0"/>
                <a:ea typeface="Roboto Light" charset="0"/>
                <a:cs typeface="Roboto Light" charset="0"/>
              </a:rPr>
              <a:t>Ishan Saksena</a:t>
            </a:r>
          </a:p>
        </p:txBody>
      </p:sp>
    </p:spTree>
    <p:extLst>
      <p:ext uri="{BB962C8B-B14F-4D97-AF65-F5344CB8AC3E}">
        <p14:creationId xmlns:p14="http://schemas.microsoft.com/office/powerpoint/2010/main" val="1537315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5421313" algn="l"/>
              </a:tabLst>
            </a:pPr>
            <a:r>
              <a:rPr lang="en-US" dirty="0" smtClean="0"/>
              <a:t>Meetings with other departmental teams</a:t>
            </a:r>
            <a:endParaRPr lang="en-US" dirty="0"/>
          </a:p>
        </p:txBody>
      </p:sp>
      <p:sp>
        <p:nvSpPr>
          <p:cNvPr id="3" name="Content Placeholder 2"/>
          <p:cNvSpPr>
            <a:spLocks noGrp="1"/>
          </p:cNvSpPr>
          <p:nvPr>
            <p:ph idx="1"/>
          </p:nvPr>
        </p:nvSpPr>
        <p:spPr/>
        <p:txBody>
          <a:bodyPr/>
          <a:lstStyle/>
          <a:p>
            <a:r>
              <a:rPr lang="en-US" dirty="0" smtClean="0"/>
              <a:t>Met with Electrical Engineering and HCDE2 teams working on same WARUC project on 2/22/17</a:t>
            </a:r>
          </a:p>
          <a:p>
            <a:r>
              <a:rPr lang="en-US" dirty="0" smtClean="0"/>
              <a:t>No contact with team HCDE1 team</a:t>
            </a:r>
          </a:p>
          <a:p>
            <a:r>
              <a:rPr lang="en-US" dirty="0" smtClean="0"/>
              <a:t>EE team to build Android application that calculates distance using velocity from OBD-II port</a:t>
            </a:r>
          </a:p>
          <a:p>
            <a:r>
              <a:rPr lang="en-US" dirty="0" smtClean="0"/>
              <a:t>HCDE2 to focus on user research and “public acceptance”; will conduct research into determining the most acceptable approach for the application. Will not build prototype</a:t>
            </a:r>
          </a:p>
          <a:p>
            <a:endParaRPr lang="en-US" dirty="0"/>
          </a:p>
          <a:p>
            <a:r>
              <a:rPr lang="en-US" dirty="0" smtClean="0">
                <a:latin typeface="Roboto" charset="0"/>
                <a:ea typeface="Roboto" charset="0"/>
                <a:cs typeface="Roboto" charset="0"/>
              </a:rPr>
              <a:t>EE contact</a:t>
            </a:r>
            <a:r>
              <a:rPr lang="en-US" dirty="0" smtClean="0"/>
              <a:t>: </a:t>
            </a:r>
            <a:r>
              <a:rPr lang="en-US" dirty="0">
                <a:solidFill>
                  <a:schemeClr val="tx1"/>
                </a:solidFill>
              </a:rPr>
              <a:t>Amanda Tran -- </a:t>
            </a:r>
            <a:r>
              <a:rPr lang="en-US" dirty="0" smtClean="0">
                <a:solidFill>
                  <a:srgbClr val="FF0000"/>
                </a:solidFill>
                <a:hlinkClick r:id="rId2"/>
              </a:rPr>
              <a:t>trana19@uw.edu</a:t>
            </a:r>
            <a:endParaRPr lang="en-US" dirty="0" smtClean="0">
              <a:solidFill>
                <a:srgbClr val="FF0000"/>
              </a:solidFill>
            </a:endParaRPr>
          </a:p>
          <a:p>
            <a:r>
              <a:rPr lang="en-US" dirty="0" smtClean="0">
                <a:latin typeface="Roboto" charset="0"/>
                <a:ea typeface="Roboto" charset="0"/>
                <a:cs typeface="Roboto" charset="0"/>
              </a:rPr>
              <a:t>HCDE2 team lead</a:t>
            </a:r>
            <a:r>
              <a:rPr lang="en-US" dirty="0" smtClean="0"/>
              <a:t>: </a:t>
            </a:r>
            <a:r>
              <a:rPr lang="en-US" dirty="0"/>
              <a:t>Alex Gilbert -- </a:t>
            </a:r>
            <a:r>
              <a:rPr lang="en-US" dirty="0" smtClean="0">
                <a:hlinkClick r:id="rId3"/>
              </a:rPr>
              <a:t>agilbe@uw.edu</a:t>
            </a:r>
            <a:endParaRPr lang="en-US" dirty="0" smtClean="0"/>
          </a:p>
          <a:p>
            <a:endParaRPr lang="en-US" dirty="0">
              <a:solidFill>
                <a:srgbClr val="FF0000"/>
              </a:solidFill>
            </a:endParaRPr>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10</a:t>
            </a:fld>
            <a:endParaRPr lang="en-US" dirty="0"/>
          </a:p>
        </p:txBody>
      </p:sp>
    </p:spTree>
    <p:extLst>
      <p:ext uri="{BB962C8B-B14F-4D97-AF65-F5344CB8AC3E}">
        <p14:creationId xmlns:p14="http://schemas.microsoft.com/office/powerpoint/2010/main" val="1822660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(1 of 5)</a:t>
            </a:r>
            <a:endParaRPr lang="en-US" sz="2400" dirty="0"/>
          </a:p>
        </p:txBody>
      </p:sp>
      <p:sp>
        <p:nvSpPr>
          <p:cNvPr id="3" name="Content Placeholder 2"/>
          <p:cNvSpPr>
            <a:spLocks noGrp="1"/>
          </p:cNvSpPr>
          <p:nvPr>
            <p:ph idx="1"/>
          </p:nvPr>
        </p:nvSpPr>
        <p:spPr>
          <a:xfrm>
            <a:off x="838200" y="1109272"/>
            <a:ext cx="10515600" cy="5067691"/>
          </a:xfrm>
        </p:spPr>
        <p:txBody>
          <a:bodyPr/>
          <a:lstStyle/>
          <a:p>
            <a:pPr marL="0" indent="0">
              <a:buNone/>
            </a:pPr>
            <a:r>
              <a:rPr lang="en-US" dirty="0" smtClean="0">
                <a:solidFill>
                  <a:srgbClr val="81A936"/>
                </a:solidFill>
                <a:latin typeface="Roboto" charset="0"/>
                <a:ea typeface="Roboto" charset="0"/>
                <a:cs typeface="Roboto" charset="0"/>
              </a:rPr>
              <a:t>How </a:t>
            </a:r>
            <a:r>
              <a:rPr lang="en-US" dirty="0">
                <a:solidFill>
                  <a:srgbClr val="81A936"/>
                </a:solidFill>
                <a:latin typeface="Roboto" charset="0"/>
                <a:ea typeface="Roboto" charset="0"/>
                <a:cs typeface="Roboto" charset="0"/>
              </a:rPr>
              <a:t>accurate is deriving distance from the [odometer’s] </a:t>
            </a:r>
            <a:r>
              <a:rPr lang="en-US" dirty="0" smtClean="0">
                <a:solidFill>
                  <a:srgbClr val="81A936"/>
                </a:solidFill>
                <a:latin typeface="Roboto" charset="0"/>
                <a:ea typeface="Roboto" charset="0"/>
                <a:cs typeface="Roboto" charset="0"/>
              </a:rPr>
              <a:t>velocity?</a:t>
            </a:r>
          </a:p>
          <a:p>
            <a:pPr marL="0" indent="0">
              <a:buNone/>
            </a:pPr>
            <a:r>
              <a:rPr lang="en-US" dirty="0" smtClean="0"/>
              <a:t>According to our technical expert, this method is more accurate for measure the vehicle’s distance traveled than either the vehicle’s mileage odometer, or through GPS mapping. </a:t>
            </a:r>
          </a:p>
          <a:p>
            <a:pPr lvl="0"/>
            <a:r>
              <a:rPr lang="en-US" sz="2000" dirty="0"/>
              <a:t>Although owners strongly believe the odometer is an accurate measurement of vehicle miles traveled, currently there’s no federal standard for odometer accuracy. A few automakers have been sued for inaccurate odometer reporting (up to 5% variation), as the mileage reported by the odometer is used for determining the expiration of a vehicle warranty.</a:t>
            </a:r>
          </a:p>
          <a:p>
            <a:pPr lvl="0"/>
            <a:r>
              <a:rPr lang="en-US" sz="2000" dirty="0"/>
              <a:t>GPS is not always an accurate representation either. For example, miles could be over or under-reported when the signals change, or the GPS signal is temporarily obstructed. At the very small measures, GPS with map-matching may not capture mileage from lane changes, off-road or off-map deviations, etc.</a:t>
            </a:r>
          </a:p>
          <a:p>
            <a:pPr lvl="0"/>
            <a:r>
              <a:rPr lang="en-US" sz="2000" dirty="0" smtClean="0"/>
              <a:t>For purposes </a:t>
            </a:r>
            <a:r>
              <a:rPr lang="en-US" sz="2000" dirty="0"/>
              <a:t>of assessing a RUC, both odometer and GPS are treated as acceptable measures of miles driven. </a:t>
            </a:r>
          </a:p>
          <a:p>
            <a:endParaRPr lang="en-US" dirty="0" smtClean="0"/>
          </a:p>
          <a:p>
            <a:endParaRPr lang="en-US" dirty="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11</a:t>
            </a:fld>
            <a:endParaRPr lang="en-US" dirty="0"/>
          </a:p>
        </p:txBody>
      </p:sp>
    </p:spTree>
    <p:extLst>
      <p:ext uri="{BB962C8B-B14F-4D97-AF65-F5344CB8AC3E}">
        <p14:creationId xmlns:p14="http://schemas.microsoft.com/office/powerpoint/2010/main" val="1886386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(2 </a:t>
            </a:r>
            <a:r>
              <a:rPr lang="en-US" sz="2400" dirty="0"/>
              <a:t>of 5)</a:t>
            </a:r>
            <a:endParaRPr lang="en-US"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Which Model Year vehicles have OBD ports? </a:t>
            </a:r>
            <a:endParaRPr lang="en-US" dirty="0" smtClean="0">
              <a:solidFill>
                <a:srgbClr val="81A936"/>
              </a:solidFill>
              <a:latin typeface="Roboto" charset="0"/>
              <a:ea typeface="Roboto" charset="0"/>
              <a:cs typeface="Roboto" charset="0"/>
            </a:endParaRPr>
          </a:p>
          <a:p>
            <a:pPr marL="0" indent="0">
              <a:buNone/>
            </a:pPr>
            <a:r>
              <a:rPr lang="en-US" dirty="0"/>
              <a:t>A</a:t>
            </a:r>
            <a:r>
              <a:rPr lang="en-US" dirty="0" smtClean="0"/>
              <a:t>lthough </a:t>
            </a:r>
            <a:r>
              <a:rPr lang="en-US" dirty="0"/>
              <a:t>the OBDII standards were not finalized by the regulatory agencies until 2006, all vehicles sold since 1996 have an OBD port that is capable of providing data required to calculate a RUC. </a:t>
            </a:r>
            <a:endParaRPr lang="en-US" dirty="0" smtClean="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12</a:t>
            </a:fld>
            <a:endParaRPr lang="en-US" dirty="0"/>
          </a:p>
        </p:txBody>
      </p:sp>
      <p:sp>
        <p:nvSpPr>
          <p:cNvPr id="7" name="Content Placeholder 2"/>
          <p:cNvSpPr txBox="1">
            <a:spLocks/>
          </p:cNvSpPr>
          <p:nvPr/>
        </p:nvSpPr>
        <p:spPr>
          <a:xfrm>
            <a:off x="838200" y="3207897"/>
            <a:ext cx="10515600" cy="1783830"/>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81A936"/>
                </a:solidFill>
                <a:latin typeface="Roboto" charset="0"/>
                <a:ea typeface="Roboto" charset="0"/>
                <a:cs typeface="Roboto" charset="0"/>
              </a:rPr>
              <a:t>Can ODD-II devices store data? </a:t>
            </a:r>
          </a:p>
          <a:p>
            <a:pPr marL="0" indent="0">
              <a:buNone/>
            </a:pPr>
            <a:r>
              <a:rPr lang="en-US" dirty="0"/>
              <a:t>Y</a:t>
            </a:r>
            <a:r>
              <a:rPr lang="en-US" dirty="0" smtClean="0"/>
              <a:t>es. It </a:t>
            </a:r>
            <a:r>
              <a:rPr lang="en-US" dirty="0"/>
              <a:t>might be worth researching the ability of the smartphone to store mileage data, rather than storing it on the OBDII device. </a:t>
            </a:r>
            <a:r>
              <a:rPr lang="en-US" dirty="0" smtClean="0"/>
              <a:t>Possible collaboration with a </a:t>
            </a:r>
            <a:r>
              <a:rPr lang="en-US" dirty="0"/>
              <a:t>firm from Norway [Q-Free, </a:t>
            </a:r>
            <a:r>
              <a:rPr lang="en-US" u="sng" dirty="0">
                <a:hlinkClick r:id="rId2"/>
              </a:rPr>
              <a:t>https://</a:t>
            </a:r>
            <a:r>
              <a:rPr lang="en-US" u="sng" dirty="0" smtClean="0">
                <a:hlinkClick r:id="rId2"/>
              </a:rPr>
              <a:t>www.q-free.com</a:t>
            </a:r>
            <a:r>
              <a:rPr lang="en-US" dirty="0" smtClean="0"/>
              <a:t>] reported </a:t>
            </a:r>
            <a:r>
              <a:rPr lang="en-US" dirty="0"/>
              <a:t>they were working on an app that would keep road charging information on the phone itself (I believe they were considering tolls, not RUC).</a:t>
            </a:r>
          </a:p>
        </p:txBody>
      </p:sp>
    </p:spTree>
    <p:extLst>
      <p:ext uri="{BB962C8B-B14F-4D97-AF65-F5344CB8AC3E}">
        <p14:creationId xmlns:p14="http://schemas.microsoft.com/office/powerpoint/2010/main" val="268747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(3 of 5)</a:t>
            </a:r>
            <a:endParaRPr lang="en-US" sz="2400"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How often is mileage data transmitted to the cloud?</a:t>
            </a:r>
          </a:p>
          <a:p>
            <a:pPr marL="0" indent="0">
              <a:buNone/>
            </a:pPr>
            <a:r>
              <a:rPr lang="en-US" dirty="0"/>
              <a:t>In the recent California pilot, the transmission of data is 1x per day. This is </a:t>
            </a:r>
            <a:r>
              <a:rPr lang="en-US" dirty="0" smtClean="0"/>
              <a:t>not </a:t>
            </a:r>
            <a:r>
              <a:rPr lang="en-US" dirty="0"/>
              <a:t>a requirement, since mileage is billed to RUC participants only once every </a:t>
            </a:r>
            <a:r>
              <a:rPr lang="en-US" dirty="0" smtClean="0"/>
              <a:t>month </a:t>
            </a:r>
            <a:r>
              <a:rPr lang="en-US" dirty="0"/>
              <a:t>(or quarter). </a:t>
            </a:r>
            <a:endParaRPr lang="en-US" dirty="0" smtClean="0"/>
          </a:p>
          <a:p>
            <a:pPr lvl="0"/>
            <a:r>
              <a:rPr lang="en-US" sz="2400" dirty="0"/>
              <a:t>As the team considers ways to build an app that users will like, having mileage data available at least daily (if not in real-time) might be a desirable feature that can spawn other interesting features. For example, OBDII device providers </a:t>
            </a:r>
            <a:r>
              <a:rPr lang="en-US" sz="2400" dirty="0" smtClean="0">
                <a:hlinkClick r:id="rId2"/>
              </a:rPr>
              <a:t>Azuga</a:t>
            </a:r>
            <a:r>
              <a:rPr lang="en-US" sz="2400" dirty="0" smtClean="0"/>
              <a:t>, </a:t>
            </a:r>
            <a:r>
              <a:rPr lang="en-US" sz="2400" dirty="0">
                <a:hlinkClick r:id="rId3"/>
              </a:rPr>
              <a:t>IMS</a:t>
            </a:r>
            <a:r>
              <a:rPr lang="en-US" sz="2400" dirty="0"/>
              <a:t> </a:t>
            </a:r>
            <a:r>
              <a:rPr lang="en-US" sz="2400" dirty="0" smtClean="0"/>
              <a:t>and </a:t>
            </a:r>
            <a:r>
              <a:rPr lang="en-US" sz="2400" dirty="0" smtClean="0">
                <a:hlinkClick r:id="rId4"/>
              </a:rPr>
              <a:t>Automatic</a:t>
            </a:r>
            <a:r>
              <a:rPr lang="en-US" sz="2400" dirty="0"/>
              <a:t> </a:t>
            </a:r>
            <a:r>
              <a:rPr lang="en-US" sz="2400" dirty="0" smtClean="0"/>
              <a:t>all </a:t>
            </a:r>
            <a:r>
              <a:rPr lang="en-US" sz="2400" dirty="0"/>
              <a:t>have interesting features to provide drivers so that the data they are collecting for their clients (government RUC and tolling programs, insurance companies wanting to verify mileage) is not the only reason for drivers to use their devices.</a:t>
            </a:r>
          </a:p>
          <a:p>
            <a:endParaRPr lang="en-US" dirty="0" smtClean="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13</a:t>
            </a:fld>
            <a:endParaRPr lang="en-US" dirty="0"/>
          </a:p>
        </p:txBody>
      </p:sp>
    </p:spTree>
    <p:extLst>
      <p:ext uri="{BB962C8B-B14F-4D97-AF65-F5344CB8AC3E}">
        <p14:creationId xmlns:p14="http://schemas.microsoft.com/office/powerpoint/2010/main" val="1686257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(4 of 5)</a:t>
            </a:r>
            <a:endParaRPr lang="en-US" sz="2400"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How many cars are equipped with </a:t>
            </a:r>
            <a:r>
              <a:rPr lang="en-US" dirty="0" smtClean="0">
                <a:solidFill>
                  <a:srgbClr val="81A936"/>
                </a:solidFill>
                <a:latin typeface="Roboto" charset="0"/>
                <a:ea typeface="Roboto" charset="0"/>
                <a:cs typeface="Roboto" charset="0"/>
              </a:rPr>
              <a:t>Bluetooth </a:t>
            </a:r>
            <a:r>
              <a:rPr lang="en-US" dirty="0">
                <a:solidFill>
                  <a:srgbClr val="81A936"/>
                </a:solidFill>
                <a:latin typeface="Roboto" charset="0"/>
                <a:ea typeface="Roboto" charset="0"/>
                <a:cs typeface="Roboto" charset="0"/>
              </a:rPr>
              <a:t>technology?</a:t>
            </a:r>
          </a:p>
          <a:p>
            <a:pPr marL="0" indent="0">
              <a:buNone/>
            </a:pPr>
            <a:r>
              <a:rPr lang="en-US" dirty="0"/>
              <a:t>Market forecasts from 2010 indicate that about 90% of new vehicles would be Bluetooth enabled by 2016. The team might want to research this question further. However, in reality, dependability of Bluetooth in automobiles has been poor. If consumers are frustrated by the poor performance, relying on Bluetooth as a means of critical vehicle authentication for RUC purposes could be an issue. </a:t>
            </a:r>
            <a:r>
              <a:rPr lang="en-US" dirty="0" smtClean="0">
                <a:hlinkClick r:id="rId2"/>
              </a:rPr>
              <a:t>More info</a:t>
            </a:r>
            <a:r>
              <a:rPr lang="en-US" dirty="0" smtClean="0"/>
              <a:t>.</a:t>
            </a:r>
          </a:p>
          <a:p>
            <a:pPr lvl="0"/>
            <a:r>
              <a:rPr lang="en-US" sz="2400" dirty="0"/>
              <a:t>For the pilot project (and development of this app), we are not concerned about wide availability of Bluetooth or USB, since the smartphone approach is still in proof-of-concept phase. If the team uses Bluetooth or USB as a means of RUC vehicle authentication, we will just need to point out that the system’s functionality will depend upon the availability and reliability of the drivers’ in-vehicle Bluetooth capabilities. </a:t>
            </a:r>
          </a:p>
          <a:p>
            <a:endParaRPr lang="en-US" dirty="0" smtClean="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14</a:t>
            </a:fld>
            <a:endParaRPr lang="en-US" dirty="0"/>
          </a:p>
        </p:txBody>
      </p:sp>
    </p:spTree>
    <p:extLst>
      <p:ext uri="{BB962C8B-B14F-4D97-AF65-F5344CB8AC3E}">
        <p14:creationId xmlns:p14="http://schemas.microsoft.com/office/powerpoint/2010/main" val="893823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Update: Unknowns Answered </a:t>
            </a:r>
            <a:r>
              <a:rPr lang="en-US" sz="2400" dirty="0" smtClean="0"/>
              <a:t>(5 of 5)</a:t>
            </a:r>
            <a:endParaRPr lang="en-US" sz="2400" dirty="0"/>
          </a:p>
        </p:txBody>
      </p:sp>
      <p:sp>
        <p:nvSpPr>
          <p:cNvPr id="3" name="Content Placeholder 2"/>
          <p:cNvSpPr>
            <a:spLocks noGrp="1"/>
          </p:cNvSpPr>
          <p:nvPr>
            <p:ph idx="1"/>
          </p:nvPr>
        </p:nvSpPr>
        <p:spPr>
          <a:xfrm>
            <a:off x="838200" y="1109273"/>
            <a:ext cx="10515600" cy="1783830"/>
          </a:xfrm>
        </p:spPr>
        <p:txBody>
          <a:bodyPr/>
          <a:lstStyle/>
          <a:p>
            <a:pPr marL="0" indent="0">
              <a:buNone/>
            </a:pPr>
            <a:r>
              <a:rPr lang="en-US" dirty="0">
                <a:solidFill>
                  <a:srgbClr val="81A936"/>
                </a:solidFill>
                <a:latin typeface="Roboto" charset="0"/>
                <a:ea typeface="Roboto" charset="0"/>
                <a:cs typeface="Roboto" charset="0"/>
              </a:rPr>
              <a:t>How many cars are equipped with USB inputs? </a:t>
            </a:r>
            <a:endParaRPr lang="en-US" dirty="0" smtClean="0">
              <a:solidFill>
                <a:srgbClr val="81A936"/>
              </a:solidFill>
              <a:latin typeface="Roboto" charset="0"/>
              <a:ea typeface="Roboto" charset="0"/>
              <a:cs typeface="Roboto" charset="0"/>
            </a:endParaRPr>
          </a:p>
          <a:p>
            <a:pPr marL="0" indent="0">
              <a:buNone/>
            </a:pPr>
            <a:r>
              <a:rPr lang="en-US" dirty="0"/>
              <a:t> The number has increased from 3.3 million in vehicles sold in 2005, to a projected 16.7 million in vehicles sold MY 2022</a:t>
            </a:r>
            <a:r>
              <a:rPr lang="en-US" dirty="0" smtClean="0"/>
              <a:t>.</a:t>
            </a:r>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15</a:t>
            </a:fld>
            <a:endParaRPr lang="en-US" dirty="0"/>
          </a:p>
        </p:txBody>
      </p:sp>
      <p:sp>
        <p:nvSpPr>
          <p:cNvPr id="7" name="Content Placeholder 2"/>
          <p:cNvSpPr txBox="1">
            <a:spLocks/>
          </p:cNvSpPr>
          <p:nvPr/>
        </p:nvSpPr>
        <p:spPr>
          <a:xfrm>
            <a:off x="838200" y="2863122"/>
            <a:ext cx="10515600" cy="1783830"/>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81A936"/>
                </a:solidFill>
                <a:latin typeface="Roboto" charset="0"/>
                <a:ea typeface="Roboto" charset="0"/>
                <a:cs typeface="Roboto" charset="0"/>
              </a:rPr>
              <a:t>Can vehicles be authenticated via the USB port</a:t>
            </a:r>
            <a:r>
              <a:rPr lang="en-US" dirty="0" smtClean="0">
                <a:solidFill>
                  <a:srgbClr val="81A936"/>
                </a:solidFill>
                <a:latin typeface="Roboto" charset="0"/>
                <a:ea typeface="Roboto" charset="0"/>
                <a:cs typeface="Roboto" charset="0"/>
              </a:rPr>
              <a:t>?</a:t>
            </a:r>
          </a:p>
          <a:p>
            <a:pPr marL="0" indent="0">
              <a:buNone/>
            </a:pPr>
            <a:r>
              <a:rPr lang="en-US" dirty="0" smtClean="0"/>
              <a:t>Still unknown </a:t>
            </a:r>
            <a:r>
              <a:rPr lang="mr-IN" dirty="0" smtClean="0"/>
              <a:t>–</a:t>
            </a:r>
            <a:r>
              <a:rPr lang="en-US" dirty="0" smtClean="0"/>
              <a:t> will continue to research</a:t>
            </a:r>
            <a:endParaRPr lang="en-US" dirty="0" smtClean="0"/>
          </a:p>
        </p:txBody>
      </p:sp>
    </p:spTree>
    <p:extLst>
      <p:ext uri="{BB962C8B-B14F-4D97-AF65-F5344CB8AC3E}">
        <p14:creationId xmlns:p14="http://schemas.microsoft.com/office/powerpoint/2010/main" val="110778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III. </a:t>
            </a:r>
            <a:r>
              <a:rPr lang="en-US" dirty="0" smtClean="0"/>
              <a:t>Solution Selection</a:t>
            </a:r>
            <a:endParaRPr lang="en-US" dirty="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16</a:t>
            </a:fld>
            <a:endParaRPr lang="en-US" dirty="0"/>
          </a:p>
        </p:txBody>
      </p:sp>
    </p:spTree>
    <p:extLst>
      <p:ext uri="{BB962C8B-B14F-4D97-AF65-F5344CB8AC3E}">
        <p14:creationId xmlns:p14="http://schemas.microsoft.com/office/powerpoint/2010/main" val="1398000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options</a:t>
            </a:r>
            <a:endParaRPr lang="en-US" dirty="0"/>
          </a:p>
        </p:txBody>
      </p:sp>
      <p:sp>
        <p:nvSpPr>
          <p:cNvPr id="3" name="Content Placeholder 2"/>
          <p:cNvSpPr>
            <a:spLocks noGrp="1"/>
          </p:cNvSpPr>
          <p:nvPr>
            <p:ph idx="1"/>
          </p:nvPr>
        </p:nvSpPr>
        <p:spPr>
          <a:xfrm>
            <a:off x="838200" y="1351722"/>
            <a:ext cx="11075894" cy="4825241"/>
          </a:xfrm>
        </p:spPr>
        <p:txBody>
          <a:bodyPr/>
          <a:lstStyle/>
          <a:p>
            <a:pPr marL="514350" indent="-514350">
              <a:lnSpc>
                <a:spcPct val="150000"/>
              </a:lnSpc>
              <a:buFont typeface="+mj-lt"/>
              <a:buAutoNum type="arabicPeriod"/>
            </a:pPr>
            <a:r>
              <a:rPr lang="en-US" dirty="0" smtClean="0"/>
              <a:t>OBD-II &amp; mobile app to track miles through </a:t>
            </a:r>
            <a:r>
              <a:rPr lang="en-US" dirty="0" smtClean="0">
                <a:latin typeface="Roboto" charset="0"/>
                <a:ea typeface="Roboto" charset="0"/>
                <a:cs typeface="Roboto" charset="0"/>
              </a:rPr>
              <a:t>velocity output</a:t>
            </a:r>
          </a:p>
          <a:p>
            <a:pPr marL="514350" indent="-514350">
              <a:lnSpc>
                <a:spcPct val="150000"/>
              </a:lnSpc>
              <a:buFont typeface="+mj-lt"/>
              <a:buAutoNum type="arabicPeriod"/>
            </a:pPr>
            <a:r>
              <a:rPr lang="en-US" dirty="0" smtClean="0"/>
              <a:t>OBD-II &amp; mobile </a:t>
            </a:r>
            <a:r>
              <a:rPr lang="en-US" dirty="0"/>
              <a:t>a</a:t>
            </a:r>
            <a:r>
              <a:rPr lang="en-US" dirty="0" smtClean="0"/>
              <a:t>pp to verify user presence in vehicle (</a:t>
            </a:r>
            <a:r>
              <a:rPr lang="en-US" dirty="0" smtClean="0">
                <a:latin typeface="Roboto" charset="0"/>
                <a:ea typeface="Roboto" charset="0"/>
                <a:cs typeface="Roboto" charset="0"/>
              </a:rPr>
              <a:t>Bluetooth/WIFI</a:t>
            </a:r>
            <a:r>
              <a:rPr lang="en-US" dirty="0" smtClean="0"/>
              <a:t>)</a:t>
            </a:r>
          </a:p>
          <a:p>
            <a:pPr marL="514350" indent="-514350">
              <a:lnSpc>
                <a:spcPct val="150000"/>
              </a:lnSpc>
              <a:buFont typeface="+mj-lt"/>
              <a:buAutoNum type="arabicPeriod"/>
            </a:pPr>
            <a:r>
              <a:rPr lang="en-US" dirty="0" smtClean="0"/>
              <a:t>Mobile app with car computer </a:t>
            </a:r>
            <a:r>
              <a:rPr lang="en-US" dirty="0" smtClean="0">
                <a:latin typeface="Roboto" charset="0"/>
                <a:ea typeface="Roboto" charset="0"/>
                <a:cs typeface="Roboto" charset="0"/>
              </a:rPr>
              <a:t>Bluetooth</a:t>
            </a:r>
            <a:r>
              <a:rPr lang="en-US" dirty="0" smtClean="0"/>
              <a:t> verification</a:t>
            </a:r>
          </a:p>
          <a:p>
            <a:pPr marL="514350" indent="-514350">
              <a:lnSpc>
                <a:spcPct val="150000"/>
              </a:lnSpc>
              <a:buFont typeface="+mj-lt"/>
              <a:buAutoNum type="arabicPeriod"/>
            </a:pPr>
            <a:r>
              <a:rPr lang="en-US" dirty="0" smtClean="0"/>
              <a:t>Mobile app with car computer </a:t>
            </a:r>
            <a:r>
              <a:rPr lang="en-US" dirty="0" smtClean="0">
                <a:latin typeface="Roboto" charset="0"/>
                <a:ea typeface="Roboto" charset="0"/>
                <a:cs typeface="Roboto" charset="0"/>
              </a:rPr>
              <a:t>USB</a:t>
            </a:r>
            <a:r>
              <a:rPr lang="en-US" dirty="0" smtClean="0"/>
              <a:t> verification</a:t>
            </a:r>
          </a:p>
          <a:p>
            <a:pPr marL="514350" indent="-514350">
              <a:lnSpc>
                <a:spcPct val="150000"/>
              </a:lnSpc>
              <a:buFont typeface="+mj-lt"/>
              <a:buAutoNum type="arabicPeriod"/>
            </a:pPr>
            <a:r>
              <a:rPr lang="en-US" dirty="0"/>
              <a:t>Mobile app &amp; </a:t>
            </a:r>
            <a:r>
              <a:rPr lang="en-US" dirty="0">
                <a:latin typeface="Roboto" charset="0"/>
                <a:ea typeface="Roboto" charset="0"/>
                <a:cs typeface="Roboto" charset="0"/>
              </a:rPr>
              <a:t>algorithm</a:t>
            </a:r>
            <a:r>
              <a:rPr lang="en-US" dirty="0"/>
              <a:t> to determine public road </a:t>
            </a:r>
            <a:r>
              <a:rPr lang="en-US" dirty="0" smtClean="0"/>
              <a:t>trips</a:t>
            </a:r>
          </a:p>
          <a:p>
            <a:pPr marL="514350" indent="-514350">
              <a:lnSpc>
                <a:spcPct val="150000"/>
              </a:lnSpc>
              <a:buFont typeface="+mj-lt"/>
              <a:buAutoNum type="arabicPeriod"/>
            </a:pPr>
            <a:r>
              <a:rPr lang="en-US" dirty="0" smtClean="0"/>
              <a:t>Odometer </a:t>
            </a:r>
            <a:r>
              <a:rPr lang="en-US" dirty="0" smtClean="0">
                <a:latin typeface="Roboto" charset="0"/>
                <a:ea typeface="Roboto" charset="0"/>
                <a:cs typeface="Roboto" charset="0"/>
              </a:rPr>
              <a:t>photo</a:t>
            </a:r>
            <a:r>
              <a:rPr lang="en-US" dirty="0" smtClean="0"/>
              <a:t> tracking</a:t>
            </a:r>
          </a:p>
          <a:p>
            <a:pPr marL="514350" indent="-514350">
              <a:lnSpc>
                <a:spcPct val="150000"/>
              </a:lnSpc>
              <a:buFont typeface="+mj-lt"/>
              <a:buAutoNum type="arabicPeriod"/>
            </a:pPr>
            <a:endParaRPr lang="en-US" dirty="0"/>
          </a:p>
        </p:txBody>
      </p:sp>
      <p:sp>
        <p:nvSpPr>
          <p:cNvPr id="4" name="Date Placeholder 3"/>
          <p:cNvSpPr>
            <a:spLocks noGrp="1"/>
          </p:cNvSpPr>
          <p:nvPr>
            <p:ph type="dt" sz="half" idx="10"/>
          </p:nvPr>
        </p:nvSpPr>
        <p:spPr/>
        <p:txBody>
          <a:bodyPr/>
          <a:lstStyle/>
          <a:p>
            <a:fld id="{5EF52F46-8C3A-694E-9D85-5D7437630D7D}"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17</a:t>
            </a:fld>
            <a:endParaRPr lang="en-US" dirty="0"/>
          </a:p>
        </p:txBody>
      </p:sp>
    </p:spTree>
    <p:extLst>
      <p:ext uri="{BB962C8B-B14F-4D97-AF65-F5344CB8AC3E}">
        <p14:creationId xmlns:p14="http://schemas.microsoft.com/office/powerpoint/2010/main" val="1556447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1491285"/>
            <a:ext cx="7109012" cy="4685678"/>
          </a:xfrm>
        </p:spPr>
        <p:txBody>
          <a:bodyPr/>
          <a:lstStyle/>
          <a:p>
            <a:pPr lvl="0"/>
            <a:r>
              <a:rPr lang="en-US" sz="2400" dirty="0" smtClean="0"/>
              <a:t>Requires </a:t>
            </a:r>
            <a:r>
              <a:rPr lang="en-US" sz="2400" dirty="0"/>
              <a:t>Bluetooth/WIFI hardware OBD-II dongle to be placed in car</a:t>
            </a:r>
          </a:p>
          <a:p>
            <a:pPr lvl="0"/>
            <a:r>
              <a:rPr lang="en-US" sz="2400" dirty="0"/>
              <a:t>Dongle collects live streaming </a:t>
            </a:r>
            <a:r>
              <a:rPr lang="en-US" sz="2400" b="1" dirty="0"/>
              <a:t>velocity</a:t>
            </a:r>
            <a:r>
              <a:rPr lang="en-US" sz="2400" dirty="0"/>
              <a:t> data from OBD-II port and sends to mobile device</a:t>
            </a:r>
          </a:p>
          <a:p>
            <a:pPr lvl="0"/>
            <a:r>
              <a:rPr lang="en-US" sz="2400" dirty="0"/>
              <a:t>Mobile application derives distance from time logged and </a:t>
            </a:r>
            <a:r>
              <a:rPr lang="en-US" sz="2400" dirty="0" smtClean="0"/>
              <a:t>vehicle’s velocity</a:t>
            </a:r>
            <a:endParaRPr lang="en-US" sz="2400" dirty="0"/>
          </a:p>
          <a:p>
            <a:pPr lvl="0"/>
            <a:r>
              <a:rPr lang="en-US" sz="2400" dirty="0"/>
              <a:t>User’s location is </a:t>
            </a:r>
            <a:r>
              <a:rPr lang="en-US" sz="2400" dirty="0" smtClean="0"/>
              <a:t>only pinged </a:t>
            </a:r>
            <a:r>
              <a:rPr lang="en-US" sz="2400" dirty="0"/>
              <a:t>in </a:t>
            </a:r>
            <a:r>
              <a:rPr lang="en-US" sz="2400" dirty="0" smtClean="0"/>
              <a:t>infrequent </a:t>
            </a:r>
            <a:r>
              <a:rPr lang="en-US" sz="2400" dirty="0"/>
              <a:t>increments to ensure user is still within WA state lines</a:t>
            </a:r>
          </a:p>
          <a:p>
            <a:endParaRPr lang="en-US" sz="2400" dirty="0" smtClean="0"/>
          </a:p>
          <a:p>
            <a:pPr marL="0" indent="0">
              <a:buNone/>
            </a:pPr>
            <a:r>
              <a:rPr lang="en-US" sz="2400" dirty="0" smtClean="0">
                <a:latin typeface="Roboto" charset="0"/>
                <a:ea typeface="Roboto" charset="0"/>
                <a:cs typeface="Roboto" charset="0"/>
              </a:rPr>
              <a:t>Question</a:t>
            </a:r>
            <a:r>
              <a:rPr lang="en-US" sz="2400" dirty="0" smtClean="0"/>
              <a:t>: How accurate is deriving distance from the odometer's velocity?</a:t>
            </a:r>
          </a:p>
        </p:txBody>
      </p:sp>
      <p:sp>
        <p:nvSpPr>
          <p:cNvPr id="4" name="Date Placeholder 3"/>
          <p:cNvSpPr>
            <a:spLocks noGrp="1"/>
          </p:cNvSpPr>
          <p:nvPr>
            <p:ph type="dt" sz="half" idx="10"/>
          </p:nvPr>
        </p:nvSpPr>
        <p:spPr/>
        <p:txBody>
          <a:bodyPr/>
          <a:lstStyle/>
          <a:p>
            <a:fld id="{3B3D0C55-FFC0-8946-BD2C-DBF412B6CCAE}"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18</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1. </a:t>
            </a:r>
            <a:r>
              <a:rPr lang="en-US" sz="3200" dirty="0"/>
              <a:t>OBD-II &amp; </a:t>
            </a:r>
            <a:r>
              <a:rPr lang="en-US" sz="3200" dirty="0" smtClean="0"/>
              <a:t>App </a:t>
            </a:r>
            <a:r>
              <a:rPr lang="en-US" sz="3200" dirty="0"/>
              <a:t>U</a:t>
            </a:r>
            <a:r>
              <a:rPr lang="en-US" sz="3200" dirty="0" smtClean="0"/>
              <a:t>sing </a:t>
            </a:r>
            <a:r>
              <a:rPr lang="en-US" sz="3200" dirty="0"/>
              <a:t>V</a:t>
            </a:r>
            <a:r>
              <a:rPr lang="en-US" sz="3200" dirty="0" smtClean="0"/>
              <a:t>elocity Output</a:t>
            </a:r>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8153400" y="1232452"/>
            <a:ext cx="3267475" cy="2776050"/>
            <a:chOff x="8332853" y="1232452"/>
            <a:chExt cx="3267475" cy="2776050"/>
          </a:xfrm>
        </p:grpSpPr>
        <p:pic>
          <p:nvPicPr>
            <p:cNvPr id="2" name="Picture 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954408" y="3698323"/>
              <a:ext cx="310179" cy="310179"/>
            </a:xfrm>
            <a:prstGeom prst="rect">
              <a:avLst/>
            </a:prstGeom>
          </p:spPr>
        </p:pic>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32853" y="1232452"/>
              <a:ext cx="1071282" cy="1071282"/>
            </a:xfrm>
            <a:prstGeom prst="rect">
              <a:avLst/>
            </a:prstGeom>
          </p:spPr>
        </p:pic>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4" name="Straight Arrow Connector 13"/>
            <p:cNvCxnSpPr/>
            <p:nvPr/>
          </p:nvCxnSpPr>
          <p:spPr>
            <a:xfrm>
              <a:off x="8857448"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21067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479714" y="3196300"/>
              <a:ext cx="731520" cy="731520"/>
            </a:xfrm>
            <a:prstGeom prst="rect">
              <a:avLst/>
            </a:prstGeom>
          </p:spPr>
        </p:pic>
        <p:sp>
          <p:nvSpPr>
            <p:cNvPr id="19" name="TextBox 18"/>
            <p:cNvSpPr txBox="1"/>
            <p:nvPr/>
          </p:nvSpPr>
          <p:spPr>
            <a:xfrm>
              <a:off x="8472751" y="2490366"/>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1.</a:t>
              </a:r>
              <a:endParaRPr lang="en-US" dirty="0">
                <a:solidFill>
                  <a:schemeClr val="bg1">
                    <a:lumMod val="50000"/>
                  </a:schemeClr>
                </a:solidFill>
                <a:latin typeface="Roboto Light" charset="0"/>
                <a:ea typeface="Roboto Light" charset="0"/>
                <a:cs typeface="Roboto Light" charset="0"/>
              </a:endParaRPr>
            </a:p>
          </p:txBody>
        </p:sp>
        <p:sp>
          <p:nvSpPr>
            <p:cNvPr id="20" name="TextBox 19"/>
            <p:cNvSpPr txBox="1"/>
            <p:nvPr/>
          </p:nvSpPr>
          <p:spPr>
            <a:xfrm>
              <a:off x="9936173" y="3189533"/>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2</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3734175"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Vehicles live streams velocity data to OBD-II</a:t>
            </a:r>
          </a:p>
          <a:p>
            <a:pPr marL="457200" indent="-457200">
              <a:spcBef>
                <a:spcPts val="400"/>
              </a:spcBef>
              <a:buClr>
                <a:schemeClr val="bg1">
                  <a:lumMod val="50000"/>
                </a:schemeClr>
              </a:buClr>
              <a:buFont typeface="+mj-lt"/>
              <a:buAutoNum type="arabicPeriod"/>
            </a:pPr>
            <a:r>
              <a:rPr lang="en-US" sz="1800" dirty="0" smtClean="0"/>
              <a:t>OBD-II sends data to mobile via Bluetooth</a:t>
            </a:r>
          </a:p>
          <a:p>
            <a:pPr marL="457200" indent="-457200">
              <a:spcBef>
                <a:spcPts val="400"/>
              </a:spcBef>
              <a:buClr>
                <a:schemeClr val="bg1">
                  <a:lumMod val="50000"/>
                </a:schemeClr>
              </a:buClr>
              <a:buFont typeface="+mj-lt"/>
              <a:buAutoNum type="arabicPeriod"/>
            </a:pPr>
            <a:r>
              <a:rPr lang="en-US" sz="1800" dirty="0" smtClean="0"/>
              <a:t>Mobile derives distance via velocity and time</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spTree>
    <p:extLst>
      <p:ext uri="{BB962C8B-B14F-4D97-AF65-F5344CB8AC3E}">
        <p14:creationId xmlns:p14="http://schemas.microsoft.com/office/powerpoint/2010/main" val="744101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305227B9-7A8E-7B47-A8BC-EA48B38DF03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19</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1. </a:t>
            </a:r>
            <a:r>
              <a:rPr lang="en-US" sz="3200" dirty="0"/>
              <a:t>OBD-II &amp; </a:t>
            </a:r>
            <a:r>
              <a:rPr lang="en-US" sz="3200" dirty="0" smtClean="0"/>
              <a:t>App Using </a:t>
            </a:r>
            <a:r>
              <a:rPr lang="en-US" sz="3200" dirty="0"/>
              <a:t>V</a:t>
            </a:r>
            <a:r>
              <a:rPr lang="en-US" sz="3200" dirty="0" smtClean="0"/>
              <a:t>elocity Output</a:t>
            </a:r>
            <a:endParaRPr lang="en-US" sz="3200" dirty="0"/>
          </a:p>
        </p:txBody>
      </p:sp>
      <p:sp>
        <p:nvSpPr>
          <p:cNvPr id="15" name="Rectangle 14"/>
          <p:cNvSpPr/>
          <p:nvPr/>
        </p:nvSpPr>
        <p:spPr>
          <a:xfrm>
            <a:off x="484632" y="1517855"/>
            <a:ext cx="3424519" cy="3477875"/>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Location is not being tracked at all times</a:t>
            </a:r>
          </a:p>
          <a:p>
            <a:pPr marL="285750" lvl="0" indent="-285750">
              <a:buClr>
                <a:srgbClr val="81A936"/>
              </a:buClr>
              <a:buFont typeface="Arial" charset="0"/>
              <a:buChar char="•"/>
            </a:pPr>
            <a:r>
              <a:rPr lang="en-US" sz="2100" dirty="0">
                <a:latin typeface="Roboto Light" charset="0"/>
                <a:ea typeface="Roboto Light" charset="0"/>
                <a:cs typeface="Roboto Light" charset="0"/>
              </a:rPr>
              <a:t>Minimal battery usage and computation required from mobile device</a:t>
            </a:r>
          </a:p>
          <a:p>
            <a:pPr marL="285750" indent="-285750">
              <a:buClr>
                <a:srgbClr val="81A936"/>
              </a:buClr>
              <a:buFont typeface="Arial" charset="0"/>
              <a:buChar char="•"/>
            </a:pPr>
            <a:r>
              <a:rPr lang="en-US" sz="2100" dirty="0">
                <a:latin typeface="Roboto Light" charset="0"/>
                <a:ea typeface="Roboto Light" charset="0"/>
                <a:cs typeface="Roboto Light" charset="0"/>
              </a:rPr>
              <a:t>All cars after 2006 have OBD-II ports (cars prior to 1996 have OBD-I) </a:t>
            </a:r>
          </a:p>
        </p:txBody>
      </p:sp>
      <p:sp>
        <p:nvSpPr>
          <p:cNvPr id="20" name="Rectangle 19"/>
          <p:cNvSpPr/>
          <p:nvPr/>
        </p:nvSpPr>
        <p:spPr>
          <a:xfrm>
            <a:off x="3904132" y="1532270"/>
            <a:ext cx="3738282" cy="4124206"/>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Inability to determine private road usage</a:t>
            </a:r>
          </a:p>
          <a:p>
            <a:pPr marL="285750" lvl="0" indent="-285750">
              <a:buClr>
                <a:srgbClr val="81A936"/>
              </a:buClr>
              <a:buFont typeface="Arial" charset="0"/>
              <a:buChar char="•"/>
            </a:pPr>
            <a:r>
              <a:rPr lang="en-US" sz="2100" dirty="0">
                <a:latin typeface="Roboto Light" charset="0"/>
                <a:ea typeface="Roboto Light" charset="0"/>
                <a:cs typeface="Roboto Light" charset="0"/>
              </a:rPr>
              <a:t>Can accurate distance be determined from the vehicle’s velocity by time. IE: is data being fed to us at an accurate enough rate?</a:t>
            </a:r>
          </a:p>
          <a:p>
            <a:pPr marL="285750" lvl="0" indent="-285750">
              <a:buClr>
                <a:srgbClr val="81A936"/>
              </a:buClr>
              <a:buFont typeface="Arial" charset="0"/>
              <a:buChar char="•"/>
            </a:pPr>
            <a:r>
              <a:rPr lang="en-US" sz="2100" dirty="0">
                <a:latin typeface="Roboto Light" charset="0"/>
                <a:ea typeface="Roboto Light" charset="0"/>
                <a:cs typeface="Roboto Light" charset="0"/>
              </a:rPr>
              <a:t>Hardware component required</a:t>
            </a:r>
          </a:p>
          <a:p>
            <a:pPr marL="285750" indent="-285750">
              <a:buClr>
                <a:srgbClr val="81A936"/>
              </a:buClr>
              <a:buFont typeface="Arial" charset="0"/>
              <a:buChar char="•"/>
            </a:pPr>
            <a:r>
              <a:rPr lang="en-US" sz="2100" dirty="0">
                <a:latin typeface="Roboto Light" charset="0"/>
                <a:ea typeface="Roboto Light" charset="0"/>
                <a:cs typeface="Roboto Light" charset="0"/>
              </a:rPr>
              <a:t>WIFI only for iOS </a:t>
            </a:r>
            <a:r>
              <a:rPr lang="en-US" sz="2100" dirty="0" smtClean="0">
                <a:latin typeface="Roboto Light" charset="0"/>
                <a:ea typeface="Roboto Light" charset="0"/>
                <a:cs typeface="Roboto Light" charset="0"/>
              </a:rPr>
              <a:t>devices</a:t>
            </a:r>
            <a:r>
              <a:rPr lang="mr-IN" sz="2100" dirty="0" smtClean="0">
                <a:latin typeface="Roboto Light" charset="0"/>
                <a:ea typeface="Roboto Light" charset="0"/>
                <a:cs typeface="Roboto Light" charset="0"/>
              </a:rPr>
              <a:t>–</a:t>
            </a:r>
            <a:r>
              <a:rPr lang="en-US" sz="2100" dirty="0" smtClean="0">
                <a:latin typeface="Roboto Light" charset="0"/>
                <a:ea typeface="Roboto Light" charset="0"/>
                <a:cs typeface="Roboto Light" charset="0"/>
              </a:rPr>
              <a:t> </a:t>
            </a:r>
            <a:r>
              <a:rPr lang="en-US" sz="2100" dirty="0" smtClean="0">
                <a:latin typeface="Roboto" charset="0"/>
                <a:ea typeface="Roboto" charset="0"/>
                <a:cs typeface="Roboto" charset="0"/>
              </a:rPr>
              <a:t>See Appendix II</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825064" cy="369332"/>
            <a:chOff x="7920318" y="1302680"/>
            <a:chExt cx="382506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9456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179145" cy="369332"/>
            <a:chOff x="7920318" y="1302680"/>
            <a:chExt cx="21791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5486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3222993" cy="353943"/>
            <a:chOff x="7790870" y="1302680"/>
            <a:chExt cx="32229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093545" cy="369332"/>
            <a:chOff x="7920318" y="1302680"/>
            <a:chExt cx="309354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3733624" cy="369332"/>
            <a:chOff x="7920318" y="1302680"/>
            <a:chExt cx="373362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2636345" cy="369332"/>
            <a:chOff x="7920318" y="1302680"/>
            <a:chExt cx="263634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3882080" cy="369332"/>
            <a:chOff x="7771862" y="1302680"/>
            <a:chExt cx="388208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65" name="TextBox 64"/>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2022779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571500" indent="-571500">
              <a:lnSpc>
                <a:spcPct val="150000"/>
              </a:lnSpc>
              <a:buFont typeface="+mj-lt"/>
              <a:buAutoNum type="romanUcPeriod"/>
            </a:pPr>
            <a:r>
              <a:rPr lang="en-US" dirty="0" smtClean="0"/>
              <a:t>Project Scope, Team, Schedule</a:t>
            </a:r>
          </a:p>
          <a:p>
            <a:pPr marL="571500" indent="-571500">
              <a:lnSpc>
                <a:spcPct val="150000"/>
              </a:lnSpc>
              <a:buFont typeface="+mj-lt"/>
              <a:buAutoNum type="romanUcPeriod"/>
            </a:pPr>
            <a:r>
              <a:rPr lang="en-US" dirty="0" smtClean="0"/>
              <a:t>Project </a:t>
            </a:r>
            <a:r>
              <a:rPr lang="en-US" dirty="0" smtClean="0"/>
              <a:t>Status &amp; Research Updates</a:t>
            </a:r>
            <a:endParaRPr lang="en-US" dirty="0" smtClean="0"/>
          </a:p>
          <a:p>
            <a:pPr marL="571500" indent="-571500">
              <a:lnSpc>
                <a:spcPct val="150000"/>
              </a:lnSpc>
              <a:buFont typeface="+mj-lt"/>
              <a:buAutoNum type="romanUcPeriod"/>
            </a:pPr>
            <a:r>
              <a:rPr lang="en-US" dirty="0" smtClean="0"/>
              <a:t>Solution Selection</a:t>
            </a:r>
          </a:p>
          <a:p>
            <a:pPr marL="571500" indent="-571500">
              <a:lnSpc>
                <a:spcPct val="150000"/>
              </a:lnSpc>
              <a:buFont typeface="+mj-lt"/>
              <a:buAutoNum type="romanUcPeriod"/>
            </a:pPr>
            <a:r>
              <a:rPr lang="en-US" dirty="0" smtClean="0"/>
              <a:t>Prototypes </a:t>
            </a:r>
            <a:r>
              <a:rPr lang="en-US" dirty="0" smtClean="0"/>
              <a:t>&amp; State </a:t>
            </a:r>
            <a:r>
              <a:rPr lang="en-US" dirty="0" smtClean="0"/>
              <a:t>Diagrams</a:t>
            </a:r>
          </a:p>
          <a:p>
            <a:pPr marL="571500" indent="-571500">
              <a:lnSpc>
                <a:spcPct val="150000"/>
              </a:lnSpc>
              <a:buFont typeface="+mj-lt"/>
              <a:buAutoNum type="romanUcPeriod"/>
            </a:pPr>
            <a:r>
              <a:rPr lang="en-US" dirty="0" smtClean="0"/>
              <a:t>Appendix</a:t>
            </a:r>
            <a:endParaRPr lang="en-US" dirty="0" smtClean="0"/>
          </a:p>
          <a:p>
            <a:pPr marL="571500" indent="-571500">
              <a:lnSpc>
                <a:spcPct val="150000"/>
              </a:lnSpc>
              <a:buFont typeface="+mj-lt"/>
              <a:buAutoNum type="romanUcPeriod"/>
            </a:pPr>
            <a:endParaRPr lang="en-US" dirty="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a:t>
            </a:fld>
            <a:endParaRPr lang="en-US" dirty="0"/>
          </a:p>
        </p:txBody>
      </p:sp>
    </p:spTree>
    <p:extLst>
      <p:ext uri="{BB962C8B-B14F-4D97-AF65-F5344CB8AC3E}">
        <p14:creationId xmlns:p14="http://schemas.microsoft.com/office/powerpoint/2010/main" val="19255185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hqprint">
            <a:alphaModFix amt="26000"/>
            <a:extLst>
              <a:ext uri="{28A0092B-C50C-407E-A947-70E740481C1C}">
                <a14:useLocalDpi xmlns:a14="http://schemas.microsoft.com/office/drawing/2010/main"/>
              </a:ext>
            </a:extLst>
          </a:blip>
          <a:stretch>
            <a:fillRect/>
          </a:stretch>
        </p:blipFill>
        <p:spPr>
          <a:xfrm>
            <a:off x="9403601" y="2964898"/>
            <a:ext cx="1073554" cy="1073554"/>
          </a:xfrm>
          <a:prstGeom prst="rect">
            <a:avLst/>
          </a:prstGeom>
        </p:spPr>
      </p:pic>
      <p:sp>
        <p:nvSpPr>
          <p:cNvPr id="3" name="Content Placeholder 2"/>
          <p:cNvSpPr>
            <a:spLocks noGrp="1"/>
          </p:cNvSpPr>
          <p:nvPr>
            <p:ph idx="1"/>
          </p:nvPr>
        </p:nvSpPr>
        <p:spPr>
          <a:xfrm>
            <a:off x="484094" y="1491285"/>
            <a:ext cx="7109012" cy="4685678"/>
          </a:xfrm>
        </p:spPr>
        <p:txBody>
          <a:bodyPr/>
          <a:lstStyle/>
          <a:p>
            <a:pPr lvl="0"/>
            <a:r>
              <a:rPr lang="en-US" sz="2400" dirty="0"/>
              <a:t>Place an OBD-II Bluetooth/WIFI device in the user’s vehicle to verify the user is driving</a:t>
            </a:r>
          </a:p>
          <a:p>
            <a:pPr lvl="0"/>
            <a:r>
              <a:rPr lang="en-US" sz="2400" dirty="0"/>
              <a:t>When the user’s phone detects a Bluetooth/WIFI signal matching the specified ID within a range (noting the phone is within range to the car), location will begin being tracked</a:t>
            </a:r>
          </a:p>
          <a:p>
            <a:pPr lvl="0"/>
            <a:r>
              <a:rPr lang="en-US" sz="2400" dirty="0"/>
              <a:t>Helps mitigate the possibility of false tracking when the user is on a bus or traveling in a similar pattern to driving a car</a:t>
            </a:r>
          </a:p>
        </p:txBody>
      </p:sp>
      <p:sp>
        <p:nvSpPr>
          <p:cNvPr id="4" name="Date Placeholder 3"/>
          <p:cNvSpPr>
            <a:spLocks noGrp="1"/>
          </p:cNvSpPr>
          <p:nvPr>
            <p:ph type="dt" sz="half" idx="10"/>
          </p:nvPr>
        </p:nvSpPr>
        <p:spPr/>
        <p:txBody>
          <a:bodyPr/>
          <a:lstStyle/>
          <a:p>
            <a:fld id="{3B3D0C55-FFC0-8946-BD2C-DBF412B6CCAE}"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20</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2</a:t>
            </a:r>
            <a:r>
              <a:rPr lang="en-US" sz="3200" dirty="0" smtClean="0"/>
              <a:t>. </a:t>
            </a:r>
            <a:r>
              <a:rPr lang="en-US" sz="3200" dirty="0"/>
              <a:t>OBD-II &amp; App to Verify User Presence</a:t>
            </a:r>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8300261" y="1272171"/>
            <a:ext cx="3120614" cy="2736331"/>
            <a:chOff x="8479714" y="1272171"/>
            <a:chExt cx="3120614" cy="2736331"/>
          </a:xfrm>
        </p:grpSpPr>
        <p:pic>
          <p:nvPicPr>
            <p:cNvPr id="2" name="Picture 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954408" y="3698323"/>
              <a:ext cx="310179" cy="310179"/>
            </a:xfrm>
            <a:prstGeom prst="rect">
              <a:avLst/>
            </a:prstGeom>
          </p:spPr>
        </p:pic>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16579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479714" y="3196300"/>
              <a:ext cx="731520" cy="731520"/>
            </a:xfrm>
            <a:prstGeom prst="rect">
              <a:avLst/>
            </a:prstGeom>
          </p:spPr>
        </p:pic>
        <p:sp>
          <p:nvSpPr>
            <p:cNvPr id="20" name="TextBox 19"/>
            <p:cNvSpPr txBox="1"/>
            <p:nvPr/>
          </p:nvSpPr>
          <p:spPr>
            <a:xfrm>
              <a:off x="9637284" y="3161068"/>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Mobile enters range of Bluetooth/WIFI emitting OBD-II</a:t>
            </a:r>
          </a:p>
          <a:p>
            <a:pPr marL="457200" indent="-457200">
              <a:spcBef>
                <a:spcPts val="400"/>
              </a:spcBef>
              <a:buClr>
                <a:schemeClr val="bg1">
                  <a:lumMod val="50000"/>
                </a:schemeClr>
              </a:buClr>
              <a:buFont typeface="+mj-lt"/>
              <a:buAutoNum type="arabicPeriod"/>
            </a:pPr>
            <a:r>
              <a:rPr lang="en-US" sz="1800" dirty="0" smtClean="0"/>
              <a:t>Mobile confirms pair with OBD-II</a:t>
            </a:r>
          </a:p>
          <a:p>
            <a:pPr marL="457200" indent="-457200">
              <a:spcBef>
                <a:spcPts val="400"/>
              </a:spcBef>
              <a:buClr>
                <a:schemeClr val="bg1">
                  <a:lumMod val="50000"/>
                </a:schemeClr>
              </a:buClr>
              <a:buFont typeface="+mj-lt"/>
              <a:buAutoNum type="arabicPeriod"/>
            </a:pPr>
            <a:r>
              <a:rPr lang="en-US" sz="1800" dirty="0" smtClean="0"/>
              <a:t>Mobile calculates distance through GPS</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cxnSp>
        <p:nvCxnSpPr>
          <p:cNvPr id="26" name="Straight Arrow Connector 25"/>
          <p:cNvCxnSpPr/>
          <p:nvPr/>
        </p:nvCxnSpPr>
        <p:spPr>
          <a:xfrm rot="16200000" flipH="1" flipV="1">
            <a:off x="9930044" y="3305128"/>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7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305227B9-7A8E-7B47-A8BC-EA48B38DF03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21</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2. OBD-II &amp; App to Verify User Presence</a:t>
            </a:r>
          </a:p>
          <a:p>
            <a:endParaRPr lang="en-US" sz="3200" dirty="0"/>
          </a:p>
        </p:txBody>
      </p:sp>
      <p:sp>
        <p:nvSpPr>
          <p:cNvPr id="15" name="Rectangle 14"/>
          <p:cNvSpPr/>
          <p:nvPr/>
        </p:nvSpPr>
        <p:spPr>
          <a:xfrm>
            <a:off x="484632" y="1517855"/>
            <a:ext cx="3424519" cy="4770537"/>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Heavy computational load and battery drainage from mobile device</a:t>
            </a:r>
          </a:p>
          <a:p>
            <a:pPr marL="285750" lvl="0" indent="-285750">
              <a:buClr>
                <a:srgbClr val="81A936"/>
              </a:buClr>
              <a:buFont typeface="Arial" charset="0"/>
              <a:buChar char="•"/>
            </a:pPr>
            <a:r>
              <a:rPr lang="en-US" sz="2100" dirty="0">
                <a:latin typeface="Roboto Light" charset="0"/>
                <a:ea typeface="Roboto Light" charset="0"/>
                <a:cs typeface="Roboto Light" charset="0"/>
              </a:rPr>
              <a:t>Only tracking user’s location when they come in range of the OBD-II dongle, results in tracking location only when the user is driving</a:t>
            </a:r>
          </a:p>
          <a:p>
            <a:pPr marL="285750" lvl="0" indent="-285750">
              <a:buClr>
                <a:srgbClr val="81A936"/>
              </a:buClr>
              <a:buFont typeface="Arial" charset="0"/>
              <a:buChar char="•"/>
            </a:pPr>
            <a:r>
              <a:rPr lang="en-US" sz="2100" dirty="0">
                <a:latin typeface="Roboto Light" charset="0"/>
                <a:ea typeface="Roboto Light" charset="0"/>
                <a:cs typeface="Roboto Light" charset="0"/>
              </a:rPr>
              <a:t>Accounts for public/private road usage</a:t>
            </a:r>
          </a:p>
        </p:txBody>
      </p:sp>
      <p:sp>
        <p:nvSpPr>
          <p:cNvPr id="20" name="Rectangle 19"/>
          <p:cNvSpPr/>
          <p:nvPr/>
        </p:nvSpPr>
        <p:spPr>
          <a:xfrm>
            <a:off x="3904132" y="1532270"/>
            <a:ext cx="3738282" cy="1862048"/>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User can spoof by turning off Bluetooth/WIFI</a:t>
            </a:r>
          </a:p>
          <a:p>
            <a:pPr marL="285750" lvl="0" indent="-285750">
              <a:buClr>
                <a:srgbClr val="81A936"/>
              </a:buClr>
              <a:buFont typeface="Arial" charset="0"/>
              <a:buChar char="•"/>
            </a:pPr>
            <a:r>
              <a:rPr lang="en-US" sz="2100" dirty="0">
                <a:latin typeface="Roboto Light" charset="0"/>
                <a:ea typeface="Roboto Light" charset="0"/>
                <a:cs typeface="Roboto Light" charset="0"/>
              </a:rPr>
              <a:t>Hardware component required </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733624" cy="369332"/>
            <a:chOff x="7920318" y="1302680"/>
            <a:chExt cx="37336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2765793" cy="353943"/>
            <a:chOff x="7790870" y="1302680"/>
            <a:chExt cx="27657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093545" cy="369332"/>
            <a:chOff x="7920318" y="1302680"/>
            <a:chExt cx="309354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3733624" cy="369332"/>
            <a:chOff x="7920318" y="1302680"/>
            <a:chExt cx="373362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2636345" cy="369332"/>
            <a:chOff x="7920318" y="1302680"/>
            <a:chExt cx="263634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2236160" cy="369332"/>
            <a:chOff x="7771862" y="1302680"/>
            <a:chExt cx="223616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45720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75842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130380" y="3072370"/>
            <a:ext cx="1071282" cy="1071282"/>
          </a:xfrm>
          <a:prstGeom prst="rect">
            <a:avLst/>
          </a:prstGeom>
        </p:spPr>
      </p:pic>
      <p:pic>
        <p:nvPicPr>
          <p:cNvPr id="10" name="Picture 9"/>
          <p:cNvPicPr>
            <a:picLocks noChangeAspect="1"/>
          </p:cNvPicPr>
          <p:nvPr/>
        </p:nvPicPr>
        <p:blipFill>
          <a:blip r:embed="rId3" cstate="hqprint">
            <a:alphaModFix amt="26000"/>
            <a:extLst>
              <a:ext uri="{28A0092B-C50C-407E-A947-70E740481C1C}">
                <a14:useLocalDpi xmlns:a14="http://schemas.microsoft.com/office/drawing/2010/main"/>
              </a:ext>
            </a:extLst>
          </a:blip>
          <a:stretch>
            <a:fillRect/>
          </a:stretch>
        </p:blipFill>
        <p:spPr>
          <a:xfrm>
            <a:off x="9403601" y="2964898"/>
            <a:ext cx="1073554" cy="1073554"/>
          </a:xfrm>
          <a:prstGeom prst="rect">
            <a:avLst/>
          </a:prstGeom>
        </p:spPr>
      </p:pic>
      <p:sp>
        <p:nvSpPr>
          <p:cNvPr id="3" name="Content Placeholder 2"/>
          <p:cNvSpPr>
            <a:spLocks noGrp="1"/>
          </p:cNvSpPr>
          <p:nvPr>
            <p:ph idx="1"/>
          </p:nvPr>
        </p:nvSpPr>
        <p:spPr>
          <a:xfrm>
            <a:off x="484094" y="1491285"/>
            <a:ext cx="7109012" cy="4685678"/>
          </a:xfrm>
        </p:spPr>
        <p:txBody>
          <a:bodyPr/>
          <a:lstStyle/>
          <a:p>
            <a:pPr lvl="0"/>
            <a:r>
              <a:rPr lang="en-US" sz="2400" dirty="0"/>
              <a:t>Perform all distance calculations through mobile device</a:t>
            </a:r>
          </a:p>
          <a:p>
            <a:pPr lvl="0"/>
            <a:r>
              <a:rPr lang="en-US" sz="2400" dirty="0"/>
              <a:t>Verify user is in their car through mobile to car computer Bluetooth connectivity</a:t>
            </a:r>
          </a:p>
          <a:p>
            <a:pPr lvl="0"/>
            <a:r>
              <a:rPr lang="en-US" sz="2400" dirty="0"/>
              <a:t>Don’t track location until user is connected (or within range) to </a:t>
            </a:r>
            <a:r>
              <a:rPr lang="en-US" sz="2400" dirty="0" smtClean="0"/>
              <a:t>Bluetooth</a:t>
            </a:r>
          </a:p>
          <a:p>
            <a:pPr lvl="0"/>
            <a:endParaRPr lang="en-US" sz="2400" dirty="0"/>
          </a:p>
          <a:p>
            <a:pPr lvl="0"/>
            <a:r>
              <a:rPr lang="en-US" sz="2400" dirty="0" smtClean="0">
                <a:latin typeface="Roboto" charset="0"/>
                <a:ea typeface="Roboto" charset="0"/>
                <a:cs typeface="Roboto" charset="0"/>
              </a:rPr>
              <a:t>Question: </a:t>
            </a:r>
            <a:r>
              <a:rPr lang="en-US" sz="2400" dirty="0" smtClean="0"/>
              <a:t>Market size of cars with Bluetooth capability? </a:t>
            </a:r>
          </a:p>
          <a:p>
            <a:pPr lvl="0"/>
            <a:r>
              <a:rPr lang="en-US" sz="2400" dirty="0" smtClean="0">
                <a:latin typeface="Roboto" charset="0"/>
                <a:ea typeface="Roboto" charset="0"/>
                <a:cs typeface="Roboto" charset="0"/>
              </a:rPr>
              <a:t>Question: </a:t>
            </a:r>
            <a:r>
              <a:rPr lang="en-US" sz="2400" dirty="0" smtClean="0"/>
              <a:t>Is it okay to design for this population size?</a:t>
            </a:r>
            <a:endParaRPr lang="en-US" sz="2400" dirty="0"/>
          </a:p>
        </p:txBody>
      </p:sp>
      <p:sp>
        <p:nvSpPr>
          <p:cNvPr id="4" name="Date Placeholder 3"/>
          <p:cNvSpPr>
            <a:spLocks noGrp="1"/>
          </p:cNvSpPr>
          <p:nvPr>
            <p:ph type="dt" sz="half" idx="10"/>
          </p:nvPr>
        </p:nvSpPr>
        <p:spPr/>
        <p:txBody>
          <a:bodyPr/>
          <a:lstStyle/>
          <a:p>
            <a:fld id="{3B3D0C55-FFC0-8946-BD2C-DBF412B6CCAE}"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22</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3</a:t>
            </a:r>
            <a:r>
              <a:rPr lang="en-US" sz="3200" dirty="0"/>
              <a:t>. </a:t>
            </a:r>
            <a:r>
              <a:rPr lang="en-US" sz="3200" dirty="0" smtClean="0"/>
              <a:t>App with Car </a:t>
            </a:r>
            <a:r>
              <a:rPr lang="en-US" sz="3200" dirty="0"/>
              <a:t>Bluetooth </a:t>
            </a:r>
            <a:r>
              <a:rPr lang="en-US" sz="3200" dirty="0" smtClean="0"/>
              <a:t>Verification</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9457831" y="1272171"/>
            <a:ext cx="1963044" cy="2736331"/>
            <a:chOff x="9637284" y="1272171"/>
            <a:chExt cx="1963044" cy="2736331"/>
          </a:xfrm>
        </p:grpSpPr>
        <p:pic>
          <p:nvPicPr>
            <p:cNvPr id="2" name="Picture 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54408" y="3698323"/>
              <a:ext cx="310179" cy="310179"/>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16579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637284" y="3161068"/>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Mobile enters range of Bluetooth emitting vehicle</a:t>
            </a:r>
          </a:p>
          <a:p>
            <a:pPr marL="457200" indent="-457200">
              <a:spcBef>
                <a:spcPts val="400"/>
              </a:spcBef>
              <a:buClr>
                <a:schemeClr val="bg1">
                  <a:lumMod val="50000"/>
                </a:schemeClr>
              </a:buClr>
              <a:buFont typeface="+mj-lt"/>
              <a:buAutoNum type="arabicPeriod"/>
            </a:pPr>
            <a:r>
              <a:rPr lang="en-US" sz="1800" dirty="0" smtClean="0"/>
              <a:t>Mobile confirms pair with vehicle</a:t>
            </a:r>
          </a:p>
          <a:p>
            <a:pPr marL="457200" indent="-457200">
              <a:spcBef>
                <a:spcPts val="400"/>
              </a:spcBef>
              <a:buClr>
                <a:schemeClr val="bg1">
                  <a:lumMod val="50000"/>
                </a:schemeClr>
              </a:buClr>
              <a:buFont typeface="+mj-lt"/>
              <a:buAutoNum type="arabicPeriod"/>
            </a:pPr>
            <a:r>
              <a:rPr lang="en-US" sz="1800" dirty="0" smtClean="0"/>
              <a:t>Mobile calculates distance through GPS</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cxnSp>
        <p:nvCxnSpPr>
          <p:cNvPr id="26" name="Straight Arrow Connector 25"/>
          <p:cNvCxnSpPr/>
          <p:nvPr/>
        </p:nvCxnSpPr>
        <p:spPr>
          <a:xfrm rot="16200000" flipH="1" flipV="1">
            <a:off x="9930044" y="3305128"/>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305227B9-7A8E-7B47-A8BC-EA48B38DF03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23</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3. </a:t>
            </a:r>
            <a:r>
              <a:rPr lang="en-US" sz="3200" dirty="0"/>
              <a:t>App with Car Bluetooth Verification</a:t>
            </a:r>
          </a:p>
          <a:p>
            <a:endParaRPr lang="en-US" sz="3200" dirty="0"/>
          </a:p>
        </p:txBody>
      </p:sp>
      <p:sp>
        <p:nvSpPr>
          <p:cNvPr id="15" name="Rectangle 14"/>
          <p:cNvSpPr/>
          <p:nvPr/>
        </p:nvSpPr>
        <p:spPr>
          <a:xfrm>
            <a:off x="484632" y="1517855"/>
            <a:ext cx="3424519" cy="1538883"/>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p>
          <a:p>
            <a:pPr marL="285750" lvl="0" indent="-285750">
              <a:buClr>
                <a:srgbClr val="81A936"/>
              </a:buClr>
              <a:buFont typeface="Arial" charset="0"/>
              <a:buChar char="•"/>
            </a:pPr>
            <a:r>
              <a:rPr lang="en-US" sz="2100" dirty="0">
                <a:latin typeface="Roboto Light" charset="0"/>
                <a:ea typeface="Roboto Light" charset="0"/>
                <a:cs typeface="Roboto Light" charset="0"/>
              </a:rPr>
              <a:t>No location tracking until user is connected to </a:t>
            </a:r>
            <a:r>
              <a:rPr lang="en-US" sz="2100" dirty="0" smtClean="0">
                <a:latin typeface="Roboto Light" charset="0"/>
                <a:ea typeface="Roboto Light" charset="0"/>
                <a:cs typeface="Roboto Light" charset="0"/>
              </a:rPr>
              <a:t>Bluetooth</a:t>
            </a:r>
            <a:endParaRPr lang="en-US" sz="2100" dirty="0">
              <a:latin typeface="Roboto Light" charset="0"/>
              <a:ea typeface="Roboto Light" charset="0"/>
              <a:cs typeface="Roboto Light" charset="0"/>
            </a:endParaRPr>
          </a:p>
        </p:txBody>
      </p:sp>
      <p:sp>
        <p:nvSpPr>
          <p:cNvPr id="20" name="Rectangle 19"/>
          <p:cNvSpPr/>
          <p:nvPr/>
        </p:nvSpPr>
        <p:spPr>
          <a:xfrm>
            <a:off x="3904132" y="1532270"/>
            <a:ext cx="3738282"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Only available to users with Bluetooth cars</a:t>
            </a:r>
          </a:p>
          <a:p>
            <a:pPr marL="285750" lvl="0" indent="-285750">
              <a:buClr>
                <a:srgbClr val="81A936"/>
              </a:buClr>
              <a:buFont typeface="Arial" charset="0"/>
              <a:buChar char="•"/>
            </a:pPr>
            <a:r>
              <a:rPr lang="en-US" sz="2100" dirty="0">
                <a:latin typeface="Roboto Light" charset="0"/>
                <a:ea typeface="Roboto Light" charset="0"/>
                <a:cs typeface="Roboto Light" charset="0"/>
              </a:rPr>
              <a:t>Ability to avoid/spoof tracking by turning off </a:t>
            </a:r>
            <a:r>
              <a:rPr lang="en-US" sz="2100" dirty="0" smtClean="0">
                <a:latin typeface="Roboto Light" charset="0"/>
                <a:ea typeface="Roboto Light" charset="0"/>
                <a:cs typeface="Roboto Light" charset="0"/>
              </a:rPr>
              <a:t>Bluetooth</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733624" cy="369332"/>
            <a:chOff x="7920318" y="1302680"/>
            <a:chExt cx="37336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2765793" cy="353943"/>
            <a:chOff x="7790870" y="1302680"/>
            <a:chExt cx="27657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733625" cy="369332"/>
            <a:chOff x="7920318" y="1302680"/>
            <a:chExt cx="373362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2179144" cy="369332"/>
            <a:chOff x="7920318" y="1302680"/>
            <a:chExt cx="217914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5486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3733625" cy="369332"/>
            <a:chOff x="7920318" y="1302680"/>
            <a:chExt cx="373362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2784800" cy="369332"/>
            <a:chOff x="7771862" y="1302680"/>
            <a:chExt cx="278480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321519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130380" y="3072370"/>
            <a:ext cx="1071282" cy="1071282"/>
          </a:xfrm>
          <a:prstGeom prst="rect">
            <a:avLst/>
          </a:prstGeom>
        </p:spPr>
      </p:pic>
      <p:pic>
        <p:nvPicPr>
          <p:cNvPr id="10" name="Picture 9"/>
          <p:cNvPicPr>
            <a:picLocks noChangeAspect="1"/>
          </p:cNvPicPr>
          <p:nvPr/>
        </p:nvPicPr>
        <p:blipFill>
          <a:blip r:embed="rId3" cstate="hqprint">
            <a:alphaModFix amt="26000"/>
            <a:extLst>
              <a:ext uri="{28A0092B-C50C-407E-A947-70E740481C1C}">
                <a14:useLocalDpi xmlns:a14="http://schemas.microsoft.com/office/drawing/2010/main"/>
              </a:ext>
            </a:extLst>
          </a:blip>
          <a:stretch>
            <a:fillRect/>
          </a:stretch>
        </p:blipFill>
        <p:spPr>
          <a:xfrm>
            <a:off x="9403601" y="2964898"/>
            <a:ext cx="1073554" cy="1073554"/>
          </a:xfrm>
          <a:prstGeom prst="rect">
            <a:avLst/>
          </a:prstGeom>
        </p:spPr>
      </p:pic>
      <p:sp>
        <p:nvSpPr>
          <p:cNvPr id="3" name="Content Placeholder 2"/>
          <p:cNvSpPr>
            <a:spLocks noGrp="1"/>
          </p:cNvSpPr>
          <p:nvPr>
            <p:ph idx="1"/>
          </p:nvPr>
        </p:nvSpPr>
        <p:spPr>
          <a:xfrm>
            <a:off x="484094" y="1491285"/>
            <a:ext cx="7109012" cy="4685678"/>
          </a:xfrm>
        </p:spPr>
        <p:txBody>
          <a:bodyPr/>
          <a:lstStyle/>
          <a:p>
            <a:pPr lvl="0"/>
            <a:r>
              <a:rPr lang="en-US" sz="2400" dirty="0" smtClean="0"/>
              <a:t>Identical to </a:t>
            </a:r>
            <a:r>
              <a:rPr lang="en-US" sz="2400" dirty="0"/>
              <a:t>previous option, but verify through car’s USB cord connection</a:t>
            </a:r>
          </a:p>
          <a:p>
            <a:pPr lvl="0"/>
            <a:r>
              <a:rPr lang="en-US" sz="2400" dirty="0"/>
              <a:t>Phone gets charged through this </a:t>
            </a:r>
            <a:r>
              <a:rPr lang="en-US" sz="2400" dirty="0" smtClean="0"/>
              <a:t>process, making up for GPS battery strain</a:t>
            </a:r>
            <a:endParaRPr lang="en-US" sz="2400" dirty="0"/>
          </a:p>
          <a:p>
            <a:pPr lvl="0"/>
            <a:endParaRPr lang="en-US" sz="2400" dirty="0"/>
          </a:p>
          <a:p>
            <a:pPr lvl="0"/>
            <a:r>
              <a:rPr lang="en-US" sz="2400" dirty="0" smtClean="0">
                <a:latin typeface="Roboto" charset="0"/>
                <a:ea typeface="Roboto" charset="0"/>
                <a:cs typeface="Roboto" charset="0"/>
              </a:rPr>
              <a:t>Question: </a:t>
            </a:r>
            <a:r>
              <a:rPr lang="en-US" sz="2400" dirty="0" smtClean="0"/>
              <a:t>Market size of cars with USB capability? </a:t>
            </a:r>
          </a:p>
          <a:p>
            <a:pPr lvl="0"/>
            <a:r>
              <a:rPr lang="en-US" sz="2400" dirty="0" smtClean="0">
                <a:latin typeface="Roboto" charset="0"/>
                <a:ea typeface="Roboto" charset="0"/>
                <a:cs typeface="Roboto" charset="0"/>
              </a:rPr>
              <a:t>Unknown: </a:t>
            </a:r>
            <a:r>
              <a:rPr lang="en-US" sz="2400" dirty="0" smtClean="0"/>
              <a:t>Can we uniquely identify vehicles through information available in USB ports?</a:t>
            </a:r>
            <a:endParaRPr lang="en-US" sz="2400" dirty="0"/>
          </a:p>
        </p:txBody>
      </p:sp>
      <p:sp>
        <p:nvSpPr>
          <p:cNvPr id="4" name="Date Placeholder 3"/>
          <p:cNvSpPr>
            <a:spLocks noGrp="1"/>
          </p:cNvSpPr>
          <p:nvPr>
            <p:ph type="dt" sz="half" idx="10"/>
          </p:nvPr>
        </p:nvSpPr>
        <p:spPr/>
        <p:txBody>
          <a:bodyPr/>
          <a:lstStyle/>
          <a:p>
            <a:fld id="{3B3D0C55-FFC0-8946-BD2C-DBF412B6CCAE}"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24</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4. </a:t>
            </a:r>
            <a:r>
              <a:rPr lang="en-US" sz="3200" dirty="0" smtClean="0"/>
              <a:t>App with Car USB Verification</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9457831" y="1272171"/>
            <a:ext cx="1963044" cy="2648882"/>
            <a:chOff x="9637284" y="1272171"/>
            <a:chExt cx="1963044" cy="2648882"/>
          </a:xfrm>
        </p:grpSpPr>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10116148" y="316579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637284" y="3161068"/>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1" name="TextBox 20"/>
            <p:cNvSpPr txBox="1"/>
            <p:nvPr/>
          </p:nvSpPr>
          <p:spPr>
            <a:xfrm>
              <a:off x="10958149" y="3364807"/>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4</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User enters vehicle and plugs in mobile device</a:t>
            </a:r>
          </a:p>
          <a:p>
            <a:pPr marL="457200" indent="-457200">
              <a:spcBef>
                <a:spcPts val="400"/>
              </a:spcBef>
              <a:buClr>
                <a:schemeClr val="bg1">
                  <a:lumMod val="50000"/>
                </a:schemeClr>
              </a:buClr>
              <a:buFont typeface="+mj-lt"/>
              <a:buAutoNum type="arabicPeriod"/>
            </a:pPr>
            <a:r>
              <a:rPr lang="en-US" sz="1800" dirty="0" smtClean="0"/>
              <a:t>Mobile confirms pair with vehicle and recognizes vehicle</a:t>
            </a:r>
          </a:p>
          <a:p>
            <a:pPr marL="457200" indent="-457200">
              <a:spcBef>
                <a:spcPts val="400"/>
              </a:spcBef>
              <a:buClr>
                <a:schemeClr val="bg1">
                  <a:lumMod val="50000"/>
                </a:schemeClr>
              </a:buClr>
              <a:buFont typeface="+mj-lt"/>
              <a:buAutoNum type="arabicPeriod"/>
            </a:pPr>
            <a:r>
              <a:rPr lang="en-US" sz="1800" dirty="0" smtClean="0"/>
              <a:t>Mobile calculates distance through GPS</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cxnSp>
        <p:nvCxnSpPr>
          <p:cNvPr id="26" name="Straight Arrow Connector 25"/>
          <p:cNvCxnSpPr/>
          <p:nvPr/>
        </p:nvCxnSpPr>
        <p:spPr>
          <a:xfrm rot="16200000" flipH="1" flipV="1">
            <a:off x="9930044" y="3305128"/>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25743" y="3736387"/>
            <a:ext cx="789816" cy="369332"/>
          </a:xfrm>
          <a:prstGeom prst="rect">
            <a:avLst/>
          </a:prstGeom>
          <a:noFill/>
        </p:spPr>
        <p:txBody>
          <a:bodyPr wrap="square" rtlCol="0">
            <a:spAutoFit/>
          </a:bodyPr>
          <a:lstStyle/>
          <a:p>
            <a:r>
              <a:rPr lang="en-US" dirty="0" smtClean="0">
                <a:latin typeface="Roboto Light" charset="0"/>
                <a:ea typeface="Roboto Light" charset="0"/>
                <a:cs typeface="Roboto Light" charset="0"/>
              </a:rPr>
              <a:t>USB</a:t>
            </a:r>
            <a:endParaRPr lang="en-US" dirty="0">
              <a:latin typeface="Roboto Light" charset="0"/>
              <a:ea typeface="Roboto Light" charset="0"/>
              <a:cs typeface="Roboto Light" charset="0"/>
            </a:endParaRPr>
          </a:p>
        </p:txBody>
      </p:sp>
    </p:spTree>
    <p:extLst>
      <p:ext uri="{BB962C8B-B14F-4D97-AF65-F5344CB8AC3E}">
        <p14:creationId xmlns:p14="http://schemas.microsoft.com/office/powerpoint/2010/main" val="609716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305227B9-7A8E-7B47-A8BC-EA48B38DF03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25</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4. App with Car USB Verification</a:t>
            </a:r>
          </a:p>
          <a:p>
            <a:endParaRPr lang="en-US" sz="3200" dirty="0"/>
          </a:p>
        </p:txBody>
      </p:sp>
      <p:sp>
        <p:nvSpPr>
          <p:cNvPr id="15" name="Rectangle 14"/>
          <p:cNvSpPr/>
          <p:nvPr/>
        </p:nvSpPr>
        <p:spPr>
          <a:xfrm>
            <a:off x="484632" y="1517855"/>
            <a:ext cx="3424519"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p>
          <a:p>
            <a:pPr marL="285750" lvl="0" indent="-285750">
              <a:buClr>
                <a:srgbClr val="81A936"/>
              </a:buClr>
              <a:buFont typeface="Arial" charset="0"/>
              <a:buChar char="•"/>
            </a:pPr>
            <a:r>
              <a:rPr lang="en-US" sz="2100" dirty="0">
                <a:latin typeface="Roboto Light" charset="0"/>
                <a:ea typeface="Roboto Light" charset="0"/>
                <a:cs typeface="Roboto Light" charset="0"/>
              </a:rPr>
              <a:t>No location tracking until user is connected to Bluetooth</a:t>
            </a:r>
          </a:p>
          <a:p>
            <a:pPr marL="285750" lvl="0" indent="-285750">
              <a:buClr>
                <a:srgbClr val="81A936"/>
              </a:buClr>
              <a:buFont typeface="Arial" charset="0"/>
              <a:buChar char="•"/>
            </a:pPr>
            <a:r>
              <a:rPr lang="en-US" sz="2100" dirty="0">
                <a:latin typeface="Roboto Light" charset="0"/>
                <a:ea typeface="Roboto Light" charset="0"/>
                <a:cs typeface="Roboto Light" charset="0"/>
              </a:rPr>
              <a:t>Charges the phone, reducing battery strain </a:t>
            </a:r>
          </a:p>
        </p:txBody>
      </p:sp>
      <p:sp>
        <p:nvSpPr>
          <p:cNvPr id="20" name="Rectangle 19"/>
          <p:cNvSpPr/>
          <p:nvPr/>
        </p:nvSpPr>
        <p:spPr>
          <a:xfrm>
            <a:off x="3904132" y="1532270"/>
            <a:ext cx="3738282"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Only available to users with USB port cars</a:t>
            </a:r>
          </a:p>
          <a:p>
            <a:pPr marL="285750" lvl="0" indent="-285750">
              <a:buClr>
                <a:srgbClr val="81A936"/>
              </a:buClr>
              <a:buFont typeface="Arial" charset="0"/>
              <a:buChar char="•"/>
            </a:pPr>
            <a:r>
              <a:rPr lang="en-US" sz="2100" dirty="0">
                <a:latin typeface="Roboto Light" charset="0"/>
                <a:ea typeface="Roboto Light" charset="0"/>
                <a:cs typeface="Roboto Light" charset="0"/>
              </a:rPr>
              <a:t>Ability to avoid/spoof tracking by not turning on USB </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3733624" cy="369332"/>
            <a:chOff x="7920318" y="1302680"/>
            <a:chExt cx="37336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2765793" cy="353943"/>
            <a:chOff x="7790870" y="1302680"/>
            <a:chExt cx="276579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733625" cy="369332"/>
            <a:chOff x="7920318" y="1302680"/>
            <a:chExt cx="373362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2179144" cy="369332"/>
            <a:chOff x="7920318" y="1302680"/>
            <a:chExt cx="217914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5486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3733625" cy="369332"/>
            <a:chOff x="7920318" y="1302680"/>
            <a:chExt cx="373362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3882080" cy="369332"/>
            <a:chOff x="7771862" y="1302680"/>
            <a:chExt cx="388208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857206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1491285"/>
            <a:ext cx="7109012" cy="4685678"/>
          </a:xfrm>
        </p:spPr>
        <p:txBody>
          <a:bodyPr/>
          <a:lstStyle/>
          <a:p>
            <a:pPr lvl="0"/>
            <a:r>
              <a:rPr lang="en-US" sz="2400" dirty="0"/>
              <a:t>A mobile application that is constantly tracking user’s location</a:t>
            </a:r>
          </a:p>
          <a:p>
            <a:pPr lvl="0"/>
            <a:r>
              <a:rPr lang="en-US" sz="2400" dirty="0"/>
              <a:t>Location is taken in infrequent increments; increments are increased when movement is detected</a:t>
            </a:r>
          </a:p>
          <a:p>
            <a:pPr lvl="0"/>
            <a:r>
              <a:rPr lang="en-US" sz="2400" dirty="0"/>
              <a:t>Algorithm then determines automobile trips based upon speed, time, other </a:t>
            </a:r>
            <a:r>
              <a:rPr lang="en-US" sz="2400" dirty="0" smtClean="0"/>
              <a:t>factors</a:t>
            </a:r>
          </a:p>
          <a:p>
            <a:pPr lvl="0"/>
            <a:r>
              <a:rPr lang="en-US" sz="2400" dirty="0" smtClean="0"/>
              <a:t>Based upon </a:t>
            </a:r>
            <a:r>
              <a:rPr lang="en-US" sz="2400" dirty="0" smtClean="0">
                <a:hlinkClick r:id="rId2"/>
              </a:rPr>
              <a:t>MileIQ</a:t>
            </a:r>
            <a:r>
              <a:rPr lang="en-US" sz="2400" dirty="0" smtClean="0"/>
              <a:t>--used </a:t>
            </a:r>
            <a:r>
              <a:rPr lang="en-US" sz="2400" dirty="0"/>
              <a:t>by IRS, so meets some level of government quality</a:t>
            </a:r>
          </a:p>
          <a:p>
            <a:pPr lvl="0"/>
            <a:endParaRPr lang="en-US" sz="2400" dirty="0"/>
          </a:p>
          <a:p>
            <a:pPr lvl="0"/>
            <a:r>
              <a:rPr lang="en-US" sz="2400" dirty="0" smtClean="0">
                <a:latin typeface="Roboto" charset="0"/>
                <a:ea typeface="Roboto" charset="0"/>
                <a:cs typeface="Roboto" charset="0"/>
              </a:rPr>
              <a:t>Unknown: </a:t>
            </a:r>
            <a:r>
              <a:rPr lang="en-US" sz="2400" dirty="0" smtClean="0"/>
              <a:t>Our ability to create such an algorithm</a:t>
            </a:r>
            <a:endParaRPr lang="en-US" sz="2400" dirty="0"/>
          </a:p>
        </p:txBody>
      </p:sp>
      <p:sp>
        <p:nvSpPr>
          <p:cNvPr id="4" name="Date Placeholder 3"/>
          <p:cNvSpPr>
            <a:spLocks noGrp="1"/>
          </p:cNvSpPr>
          <p:nvPr>
            <p:ph type="dt" sz="half" idx="10"/>
          </p:nvPr>
        </p:nvSpPr>
        <p:spPr/>
        <p:txBody>
          <a:bodyPr/>
          <a:lstStyle/>
          <a:p>
            <a:fld id="{3B3D0C55-FFC0-8946-BD2C-DBF412B6CCAE}"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26</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5. Post-trip algorithmic analysis</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grpSp>
        <p:nvGrpSpPr>
          <p:cNvPr id="22" name="Group 21"/>
          <p:cNvGrpSpPr/>
          <p:nvPr/>
        </p:nvGrpSpPr>
        <p:grpSpPr>
          <a:xfrm>
            <a:off x="9012491" y="1344843"/>
            <a:ext cx="1445000" cy="2648882"/>
            <a:chOff x="10155328" y="1272171"/>
            <a:chExt cx="1445000" cy="2648882"/>
          </a:xfrm>
        </p:grpSpPr>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12" name="Picture 1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16" name="Straight Arrow Connector 15"/>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155328" y="3392120"/>
              <a:ext cx="969709"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 &amp; 2.</a:t>
              </a:r>
              <a:endParaRPr lang="en-US" dirty="0">
                <a:solidFill>
                  <a:schemeClr val="bg1">
                    <a:lumMod val="50000"/>
                  </a:schemeClr>
                </a:solidFill>
                <a:latin typeface="Roboto Light" charset="0"/>
                <a:ea typeface="Roboto Light" charset="0"/>
                <a:cs typeface="Roboto Light" charset="0"/>
              </a:endParaRPr>
            </a:p>
          </p:txBody>
        </p:sp>
        <p:sp>
          <p:nvSpPr>
            <p:cNvPr id="24" name="TextBox 23"/>
            <p:cNvSpPr txBox="1"/>
            <p:nvPr/>
          </p:nvSpPr>
          <p:spPr>
            <a:xfrm>
              <a:off x="10771093" y="2490366"/>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grpSp>
      <p:sp>
        <p:nvSpPr>
          <p:cNvPr id="23"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User drives as they normally would</a:t>
            </a:r>
          </a:p>
          <a:p>
            <a:pPr marL="457200" indent="-457200">
              <a:spcBef>
                <a:spcPts val="400"/>
              </a:spcBef>
              <a:buClr>
                <a:schemeClr val="bg1">
                  <a:lumMod val="50000"/>
                </a:schemeClr>
              </a:buClr>
              <a:buFont typeface="+mj-lt"/>
              <a:buAutoNum type="arabicPeriod"/>
            </a:pPr>
            <a:r>
              <a:rPr lang="en-US" sz="1800" dirty="0" smtClean="0"/>
              <a:t>Mobile devices tracks location and algorithmically determines trips post-drive</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spTree>
    <p:extLst>
      <p:ext uri="{BB962C8B-B14F-4D97-AF65-F5344CB8AC3E}">
        <p14:creationId xmlns:p14="http://schemas.microsoft.com/office/powerpoint/2010/main" val="175625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0318" y="0"/>
            <a:ext cx="42716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9369286" y="1258747"/>
            <a:ext cx="712694" cy="4169953"/>
            <a:chOff x="9396180" y="1258747"/>
            <a:chExt cx="712694" cy="4169953"/>
          </a:xfrm>
        </p:grpSpPr>
        <p:cxnSp>
          <p:nvCxnSpPr>
            <p:cNvPr id="55" name="Straight Connector 54"/>
            <p:cNvCxnSpPr/>
            <p:nvPr/>
          </p:nvCxnSpPr>
          <p:spPr>
            <a:xfrm>
              <a:off x="9752527"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396180" y="5120923"/>
              <a:ext cx="71269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Poor</a:t>
              </a:r>
              <a:endParaRPr lang="en-US" sz="1400" i="1" dirty="0">
                <a:solidFill>
                  <a:schemeClr val="bg1">
                    <a:lumMod val="50000"/>
                  </a:schemeClr>
                </a:solidFill>
                <a:latin typeface="Roboto Light" charset="0"/>
                <a:ea typeface="Roboto Light" charset="0"/>
                <a:cs typeface="Roboto Light" charset="0"/>
              </a:endParaRPr>
            </a:p>
          </p:txBody>
        </p:sp>
      </p:grpSp>
      <p:grpSp>
        <p:nvGrpSpPr>
          <p:cNvPr id="63" name="Group 62"/>
          <p:cNvGrpSpPr/>
          <p:nvPr/>
        </p:nvGrpSpPr>
        <p:grpSpPr>
          <a:xfrm>
            <a:off x="10262755" y="1258747"/>
            <a:ext cx="937164" cy="4178360"/>
            <a:chOff x="10138554" y="1258747"/>
            <a:chExt cx="937164" cy="4178360"/>
          </a:xfrm>
        </p:grpSpPr>
        <p:cxnSp>
          <p:nvCxnSpPr>
            <p:cNvPr id="58" name="Straight Connector 57"/>
            <p:cNvCxnSpPr/>
            <p:nvPr/>
          </p:nvCxnSpPr>
          <p:spPr>
            <a:xfrm>
              <a:off x="10607136"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138554"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Moderate</a:t>
              </a:r>
              <a:endParaRPr lang="en-US" sz="1400" i="1" dirty="0">
                <a:solidFill>
                  <a:schemeClr val="bg1">
                    <a:lumMod val="50000"/>
                  </a:schemeClr>
                </a:solidFill>
                <a:latin typeface="Roboto Light" charset="0"/>
                <a:ea typeface="Roboto Light" charset="0"/>
                <a:cs typeface="Roboto Light" charset="0"/>
              </a:endParaRPr>
            </a:p>
          </p:txBody>
        </p:sp>
      </p:grpSp>
      <p:grpSp>
        <p:nvGrpSpPr>
          <p:cNvPr id="62" name="Group 61"/>
          <p:cNvGrpSpPr/>
          <p:nvPr/>
        </p:nvGrpSpPr>
        <p:grpSpPr>
          <a:xfrm>
            <a:off x="11353800" y="1258747"/>
            <a:ext cx="937164" cy="4178360"/>
            <a:chOff x="11353800" y="1258747"/>
            <a:chExt cx="937164" cy="4178360"/>
          </a:xfrm>
        </p:grpSpPr>
        <p:cxnSp>
          <p:nvCxnSpPr>
            <p:cNvPr id="60" name="Straight Connector 59"/>
            <p:cNvCxnSpPr/>
            <p:nvPr/>
          </p:nvCxnSpPr>
          <p:spPr>
            <a:xfrm>
              <a:off x="11822382" y="1258747"/>
              <a:ext cx="0" cy="373698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353800" y="5129330"/>
              <a:ext cx="937164" cy="307777"/>
            </a:xfrm>
            <a:prstGeom prst="rect">
              <a:avLst/>
            </a:prstGeom>
            <a:noFill/>
          </p:spPr>
          <p:txBody>
            <a:bodyPr wrap="square" rtlCol="0">
              <a:spAutoFit/>
            </a:bodyPr>
            <a:lstStyle/>
            <a:p>
              <a:pPr algn="ctr"/>
              <a:r>
                <a:rPr lang="en-US" sz="1400" i="1" dirty="0" smtClean="0">
                  <a:solidFill>
                    <a:schemeClr val="bg1">
                      <a:lumMod val="50000"/>
                    </a:schemeClr>
                  </a:solidFill>
                  <a:latin typeface="Roboto Light" charset="0"/>
                  <a:ea typeface="Roboto Light" charset="0"/>
                  <a:cs typeface="Roboto Light" charset="0"/>
                </a:rPr>
                <a:t>Excellent</a:t>
              </a:r>
              <a:endParaRPr lang="en-US" sz="1400" i="1" dirty="0">
                <a:solidFill>
                  <a:schemeClr val="bg1">
                    <a:lumMod val="50000"/>
                  </a:schemeClr>
                </a:solidFill>
                <a:latin typeface="Roboto Light" charset="0"/>
                <a:ea typeface="Roboto Light" charset="0"/>
                <a:cs typeface="Roboto Light" charset="0"/>
              </a:endParaRPr>
            </a:p>
          </p:txBody>
        </p:sp>
      </p:grpSp>
      <p:sp>
        <p:nvSpPr>
          <p:cNvPr id="4" name="Date Placeholder 3"/>
          <p:cNvSpPr>
            <a:spLocks noGrp="1"/>
          </p:cNvSpPr>
          <p:nvPr>
            <p:ph type="dt" sz="half" idx="10"/>
          </p:nvPr>
        </p:nvSpPr>
        <p:spPr/>
        <p:txBody>
          <a:bodyPr/>
          <a:lstStyle/>
          <a:p>
            <a:fld id="{305227B9-7A8E-7B47-A8BC-EA48B38DF03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27</a:t>
            </a:fld>
            <a:endParaRPr lang="en-US" dirty="0"/>
          </a:p>
        </p:txBody>
      </p:sp>
      <p:sp>
        <p:nvSpPr>
          <p:cNvPr id="7" name="Title 1"/>
          <p:cNvSpPr txBox="1">
            <a:spLocks/>
          </p:cNvSpPr>
          <p:nvPr/>
        </p:nvSpPr>
        <p:spPr>
          <a:xfrm>
            <a:off x="484632"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smtClean="0"/>
              <a:t>5. </a:t>
            </a:r>
            <a:r>
              <a:rPr lang="en-US" sz="3200" dirty="0"/>
              <a:t>Post-trip algorithmic analysis</a:t>
            </a:r>
          </a:p>
          <a:p>
            <a:endParaRPr lang="en-US" sz="3200" dirty="0"/>
          </a:p>
        </p:txBody>
      </p:sp>
      <p:sp>
        <p:nvSpPr>
          <p:cNvPr id="15" name="Rectangle 14"/>
          <p:cNvSpPr/>
          <p:nvPr/>
        </p:nvSpPr>
        <p:spPr>
          <a:xfrm>
            <a:off x="484632" y="1517855"/>
            <a:ext cx="3424519" cy="2185214"/>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Strengths</a:t>
            </a:r>
          </a:p>
          <a:p>
            <a:r>
              <a:rPr lang="en-US" sz="1000" dirty="0" smtClean="0">
                <a:solidFill>
                  <a:srgbClr val="016874"/>
                </a:solidFill>
                <a:latin typeface="Roboto" charset="0"/>
                <a:ea typeface="Roboto" charset="0"/>
                <a:cs typeface="Roboto" charset="0"/>
              </a:rPr>
              <a:t> </a:t>
            </a:r>
          </a:p>
          <a:p>
            <a:pPr marL="285750" lvl="0" indent="-285750">
              <a:buClr>
                <a:srgbClr val="81A936"/>
              </a:buClr>
              <a:buFont typeface="Arial" charset="0"/>
              <a:buChar char="•"/>
            </a:pPr>
            <a:r>
              <a:rPr lang="en-US" sz="2100" dirty="0">
                <a:latin typeface="Roboto Light" charset="0"/>
                <a:ea typeface="Roboto Light" charset="0"/>
                <a:cs typeface="Roboto Light" charset="0"/>
              </a:rPr>
              <a:t>No additional hardware or verification steps required</a:t>
            </a:r>
          </a:p>
          <a:p>
            <a:pPr marL="285750" lvl="0" indent="-285750">
              <a:buClr>
                <a:srgbClr val="81A936"/>
              </a:buClr>
              <a:buFont typeface="Arial" charset="0"/>
              <a:buChar char="•"/>
            </a:pPr>
            <a:r>
              <a:rPr lang="en-US" sz="2100" dirty="0">
                <a:latin typeface="Roboto Light" charset="0"/>
                <a:ea typeface="Roboto Light" charset="0"/>
                <a:cs typeface="Roboto Light" charset="0"/>
              </a:rPr>
              <a:t>Expensive on battery and memory operations </a:t>
            </a:r>
          </a:p>
        </p:txBody>
      </p:sp>
      <p:sp>
        <p:nvSpPr>
          <p:cNvPr id="20" name="Rectangle 19"/>
          <p:cNvSpPr/>
          <p:nvPr/>
        </p:nvSpPr>
        <p:spPr>
          <a:xfrm>
            <a:off x="3904132" y="1532270"/>
            <a:ext cx="3738282" cy="1862048"/>
          </a:xfrm>
          <a:prstGeom prst="rect">
            <a:avLst/>
          </a:prstGeom>
        </p:spPr>
        <p:txBody>
          <a:bodyPr wrap="square">
            <a:spAutoFit/>
          </a:bodyPr>
          <a:lstStyle/>
          <a:p>
            <a:r>
              <a:rPr lang="en-US" sz="2100" dirty="0" smtClean="0">
                <a:solidFill>
                  <a:srgbClr val="016874"/>
                </a:solidFill>
                <a:latin typeface="Roboto" charset="0"/>
                <a:ea typeface="Roboto" charset="0"/>
                <a:cs typeface="Roboto" charset="0"/>
              </a:rPr>
              <a:t>Weaknesses</a:t>
            </a:r>
          </a:p>
          <a:p>
            <a:r>
              <a:rPr lang="en-US" sz="1000" dirty="0" smtClean="0">
                <a:solidFill>
                  <a:srgbClr val="016874"/>
                </a:solidFill>
                <a:latin typeface="Roboto" charset="0"/>
                <a:ea typeface="Roboto" charset="0"/>
                <a:cs typeface="Roboto" charset="0"/>
              </a:rPr>
              <a:t> </a:t>
            </a:r>
            <a:endParaRPr lang="en-US" sz="1000" dirty="0">
              <a:solidFill>
                <a:srgbClr val="016874"/>
              </a:solidFill>
              <a:latin typeface="Roboto" charset="0"/>
              <a:ea typeface="Roboto" charset="0"/>
              <a:cs typeface="Roboto" charset="0"/>
            </a:endParaRPr>
          </a:p>
          <a:p>
            <a:pPr marL="285750" lvl="0" indent="-285750">
              <a:buClr>
                <a:srgbClr val="81A936"/>
              </a:buClr>
              <a:buFont typeface="Arial" charset="0"/>
              <a:buChar char="•"/>
            </a:pPr>
            <a:r>
              <a:rPr lang="en-US" sz="2100" dirty="0">
                <a:latin typeface="Roboto Light" charset="0"/>
                <a:ea typeface="Roboto Light" charset="0"/>
                <a:cs typeface="Roboto Light" charset="0"/>
              </a:rPr>
              <a:t>User’s location is always being tracked</a:t>
            </a:r>
          </a:p>
          <a:p>
            <a:pPr marL="285750" lvl="0" indent="-285750">
              <a:buClr>
                <a:srgbClr val="81A936"/>
              </a:buClr>
              <a:buFont typeface="Arial" charset="0"/>
              <a:buChar char="•"/>
            </a:pPr>
            <a:r>
              <a:rPr lang="en-US" sz="2100" dirty="0">
                <a:latin typeface="Roboto Light" charset="0"/>
                <a:ea typeface="Roboto Light" charset="0"/>
                <a:cs typeface="Roboto Light" charset="0"/>
              </a:rPr>
              <a:t>Unknown accuracy level of algorithm </a:t>
            </a:r>
            <a:endParaRPr lang="en-US" sz="2100" dirty="0">
              <a:latin typeface="Roboto" charset="0"/>
              <a:ea typeface="Roboto" charset="0"/>
              <a:cs typeface="Roboto" charset="0"/>
            </a:endParaRPr>
          </a:p>
        </p:txBody>
      </p:sp>
      <p:sp>
        <p:nvSpPr>
          <p:cNvPr id="23" name="Content Placeholder 2"/>
          <p:cNvSpPr txBox="1">
            <a:spLocks/>
          </p:cNvSpPr>
          <p:nvPr/>
        </p:nvSpPr>
        <p:spPr>
          <a:xfrm>
            <a:off x="484094" y="863128"/>
            <a:ext cx="5186082"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81A936"/>
                </a:solidFill>
                <a:latin typeface="Roboto" charset="0"/>
                <a:ea typeface="Roboto" charset="0"/>
                <a:cs typeface="Roboto" charset="0"/>
              </a:rPr>
              <a:t>Cost-Benefit Analysis &amp; Criteria Evaluation</a:t>
            </a:r>
          </a:p>
        </p:txBody>
      </p:sp>
      <p:sp>
        <p:nvSpPr>
          <p:cNvPr id="24" name="Content Placeholder 2"/>
          <p:cNvSpPr txBox="1">
            <a:spLocks/>
          </p:cNvSpPr>
          <p:nvPr/>
        </p:nvSpPr>
        <p:spPr>
          <a:xfrm>
            <a:off x="8002973" y="425601"/>
            <a:ext cx="3725371" cy="437527"/>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solidFill>
                  <a:srgbClr val="81A936"/>
                </a:solidFill>
                <a:latin typeface="Roboto" charset="0"/>
                <a:ea typeface="Roboto" charset="0"/>
                <a:cs typeface="Roboto" charset="0"/>
              </a:rPr>
              <a:t>Criteria Scoring</a:t>
            </a:r>
            <a:endParaRPr lang="en-US" sz="2400" dirty="0">
              <a:solidFill>
                <a:srgbClr val="81A936"/>
              </a:solidFill>
              <a:latin typeface="Roboto" charset="0"/>
              <a:ea typeface="Roboto" charset="0"/>
              <a:cs typeface="Roboto" charset="0"/>
            </a:endParaRPr>
          </a:p>
        </p:txBody>
      </p:sp>
      <p:grpSp>
        <p:nvGrpSpPr>
          <p:cNvPr id="27" name="Group 26"/>
          <p:cNvGrpSpPr/>
          <p:nvPr/>
        </p:nvGrpSpPr>
        <p:grpSpPr>
          <a:xfrm>
            <a:off x="8095129" y="1074081"/>
            <a:ext cx="1904824" cy="369332"/>
            <a:chOff x="7920318" y="1302680"/>
            <a:chExt cx="1904824" cy="369332"/>
          </a:xfrm>
        </p:grpSpPr>
        <p:sp>
          <p:nvSpPr>
            <p:cNvPr id="25" name="TextBox 24"/>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Privacy</a:t>
              </a:r>
              <a:endParaRPr lang="en-US" dirty="0">
                <a:latin typeface="Roboto Light" charset="0"/>
                <a:ea typeface="Roboto Light" charset="0"/>
                <a:cs typeface="Roboto Light" charset="0"/>
              </a:endParaRPr>
            </a:p>
          </p:txBody>
        </p:sp>
        <p:sp>
          <p:nvSpPr>
            <p:cNvPr id="26" name="Rectangle 25"/>
            <p:cNvSpPr/>
            <p:nvPr/>
          </p:nvSpPr>
          <p:spPr>
            <a:xfrm>
              <a:off x="9550822" y="1350186"/>
              <a:ext cx="2743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1" name="Group 30"/>
          <p:cNvGrpSpPr/>
          <p:nvPr/>
        </p:nvGrpSpPr>
        <p:grpSpPr>
          <a:xfrm>
            <a:off x="8095129" y="1630599"/>
            <a:ext cx="2636345" cy="369332"/>
            <a:chOff x="7920318" y="1302680"/>
            <a:chExt cx="2636345" cy="369332"/>
          </a:xfrm>
        </p:grpSpPr>
        <p:sp>
          <p:nvSpPr>
            <p:cNvPr id="32" name="TextBox 31"/>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Accuracy</a:t>
              </a:r>
              <a:endParaRPr lang="en-US" dirty="0">
                <a:latin typeface="Roboto Light" charset="0"/>
                <a:ea typeface="Roboto Light" charset="0"/>
                <a:cs typeface="Roboto Light" charset="0"/>
              </a:endParaRPr>
            </a:p>
          </p:txBody>
        </p:sp>
        <p:sp>
          <p:nvSpPr>
            <p:cNvPr id="33" name="Rectangle 32"/>
            <p:cNvSpPr/>
            <p:nvPr/>
          </p:nvSpPr>
          <p:spPr>
            <a:xfrm>
              <a:off x="9550823" y="1350186"/>
              <a:ext cx="10058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4" name="Group 33"/>
          <p:cNvGrpSpPr/>
          <p:nvPr/>
        </p:nvGrpSpPr>
        <p:grpSpPr>
          <a:xfrm>
            <a:off x="7965681" y="2187117"/>
            <a:ext cx="3863073" cy="353943"/>
            <a:chOff x="7790870" y="1302680"/>
            <a:chExt cx="3863073" cy="353943"/>
          </a:xfrm>
        </p:grpSpPr>
        <p:sp>
          <p:nvSpPr>
            <p:cNvPr id="35" name="TextBox 34"/>
            <p:cNvSpPr txBox="1"/>
            <p:nvPr/>
          </p:nvSpPr>
          <p:spPr>
            <a:xfrm>
              <a:off x="7790870" y="1302680"/>
              <a:ext cx="1717106" cy="353943"/>
            </a:xfrm>
            <a:prstGeom prst="rect">
              <a:avLst/>
            </a:prstGeom>
            <a:noFill/>
          </p:spPr>
          <p:txBody>
            <a:bodyPr wrap="square" rtlCol="0">
              <a:spAutoFit/>
            </a:bodyPr>
            <a:lstStyle/>
            <a:p>
              <a:pPr algn="r"/>
              <a:r>
                <a:rPr lang="en-US" sz="1700" spc="-50" dirty="0" smtClean="0">
                  <a:latin typeface="Roboto Light" charset="0"/>
                  <a:ea typeface="Roboto Light" charset="0"/>
                  <a:cs typeface="Roboto Light" charset="0"/>
                </a:rPr>
                <a:t>Fraud Mitigation</a:t>
              </a:r>
              <a:endParaRPr lang="en-US" sz="1700" spc="-50" dirty="0">
                <a:latin typeface="Roboto Light" charset="0"/>
                <a:ea typeface="Roboto Light" charset="0"/>
                <a:cs typeface="Roboto Light" charset="0"/>
              </a:endParaRPr>
            </a:p>
          </p:txBody>
        </p:sp>
        <p:sp>
          <p:nvSpPr>
            <p:cNvPr id="36" name="Rectangle 35"/>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37" name="Group 36"/>
          <p:cNvGrpSpPr/>
          <p:nvPr/>
        </p:nvGrpSpPr>
        <p:grpSpPr>
          <a:xfrm>
            <a:off x="8095129" y="2728246"/>
            <a:ext cx="3733625" cy="369332"/>
            <a:chOff x="7920318" y="1302680"/>
            <a:chExt cx="3733625" cy="369332"/>
          </a:xfrm>
        </p:grpSpPr>
        <p:sp>
          <p:nvSpPr>
            <p:cNvPr id="38" name="TextBox 37"/>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Ease of use</a:t>
              </a:r>
              <a:endParaRPr lang="en-US" dirty="0">
                <a:latin typeface="Roboto Light" charset="0"/>
                <a:ea typeface="Roboto Light" charset="0"/>
                <a:cs typeface="Roboto Light" charset="0"/>
              </a:endParaRPr>
            </a:p>
          </p:txBody>
        </p:sp>
        <p:sp>
          <p:nvSpPr>
            <p:cNvPr id="39" name="Rectangle 38"/>
            <p:cNvSpPr/>
            <p:nvPr/>
          </p:nvSpPr>
          <p:spPr>
            <a:xfrm>
              <a:off x="9550823"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0" name="Group 39"/>
          <p:cNvGrpSpPr/>
          <p:nvPr/>
        </p:nvGrpSpPr>
        <p:grpSpPr>
          <a:xfrm>
            <a:off x="8095129" y="3284764"/>
            <a:ext cx="3733624" cy="369332"/>
            <a:chOff x="7920318" y="1302680"/>
            <a:chExt cx="3733624" cy="369332"/>
          </a:xfrm>
        </p:grpSpPr>
        <p:sp>
          <p:nvSpPr>
            <p:cNvPr id="41" name="TextBox 40"/>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Market size</a:t>
              </a:r>
              <a:endParaRPr lang="en-US" dirty="0">
                <a:latin typeface="Roboto Light" charset="0"/>
                <a:ea typeface="Roboto Light" charset="0"/>
                <a:cs typeface="Roboto Light" charset="0"/>
              </a:endParaRPr>
            </a:p>
          </p:txBody>
        </p:sp>
        <p:sp>
          <p:nvSpPr>
            <p:cNvPr id="42" name="Rectangle 41"/>
            <p:cNvSpPr/>
            <p:nvPr/>
          </p:nvSpPr>
          <p:spPr>
            <a:xfrm>
              <a:off x="9550822" y="1350186"/>
              <a:ext cx="21031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3" name="Group 42"/>
          <p:cNvGrpSpPr/>
          <p:nvPr/>
        </p:nvGrpSpPr>
        <p:grpSpPr>
          <a:xfrm>
            <a:off x="8095129" y="3841282"/>
            <a:ext cx="3093545" cy="369332"/>
            <a:chOff x="7920318" y="1302680"/>
            <a:chExt cx="3093545" cy="369332"/>
          </a:xfrm>
        </p:grpSpPr>
        <p:sp>
          <p:nvSpPr>
            <p:cNvPr id="44" name="TextBox 43"/>
            <p:cNvSpPr txBox="1"/>
            <p:nvPr/>
          </p:nvSpPr>
          <p:spPr>
            <a:xfrm>
              <a:off x="7920318" y="1302680"/>
              <a:ext cx="1587657"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Cost</a:t>
              </a:r>
              <a:endParaRPr lang="en-US" dirty="0">
                <a:latin typeface="Roboto Light" charset="0"/>
                <a:ea typeface="Roboto Light" charset="0"/>
                <a:cs typeface="Roboto Light" charset="0"/>
              </a:endParaRPr>
            </a:p>
          </p:txBody>
        </p:sp>
        <p:sp>
          <p:nvSpPr>
            <p:cNvPr id="45" name="Rectangle 44"/>
            <p:cNvSpPr/>
            <p:nvPr/>
          </p:nvSpPr>
          <p:spPr>
            <a:xfrm>
              <a:off x="9550823" y="1350186"/>
              <a:ext cx="146304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grpSp>
        <p:nvGrpSpPr>
          <p:cNvPr id="49" name="Group 48"/>
          <p:cNvGrpSpPr/>
          <p:nvPr/>
        </p:nvGrpSpPr>
        <p:grpSpPr>
          <a:xfrm>
            <a:off x="7946673" y="4397799"/>
            <a:ext cx="2053280" cy="369332"/>
            <a:chOff x="7771862" y="1302680"/>
            <a:chExt cx="2053280" cy="369332"/>
          </a:xfrm>
        </p:grpSpPr>
        <p:sp>
          <p:nvSpPr>
            <p:cNvPr id="50" name="TextBox 49"/>
            <p:cNvSpPr txBox="1"/>
            <p:nvPr/>
          </p:nvSpPr>
          <p:spPr>
            <a:xfrm>
              <a:off x="7771862" y="1302680"/>
              <a:ext cx="1736113" cy="369332"/>
            </a:xfrm>
            <a:prstGeom prst="rect">
              <a:avLst/>
            </a:prstGeom>
            <a:noFill/>
          </p:spPr>
          <p:txBody>
            <a:bodyPr wrap="square" rtlCol="0">
              <a:spAutoFit/>
            </a:bodyPr>
            <a:lstStyle/>
            <a:p>
              <a:pPr algn="r"/>
              <a:r>
                <a:rPr lang="en-US" dirty="0" smtClean="0">
                  <a:latin typeface="Roboto Light" charset="0"/>
                  <a:ea typeface="Roboto Light" charset="0"/>
                  <a:cs typeface="Roboto Light" charset="0"/>
                </a:rPr>
                <a:t>Battery Impact</a:t>
              </a:r>
              <a:endParaRPr lang="en-US" dirty="0">
                <a:latin typeface="Roboto Light" charset="0"/>
                <a:ea typeface="Roboto Light" charset="0"/>
                <a:cs typeface="Roboto Light" charset="0"/>
              </a:endParaRPr>
            </a:p>
          </p:txBody>
        </p:sp>
        <p:sp>
          <p:nvSpPr>
            <p:cNvPr id="51" name="Rectangle 50"/>
            <p:cNvSpPr/>
            <p:nvPr/>
          </p:nvSpPr>
          <p:spPr>
            <a:xfrm>
              <a:off x="9550822" y="1350186"/>
              <a:ext cx="274320" cy="274320"/>
            </a:xfrm>
            <a:prstGeom prst="rect">
              <a:avLst/>
            </a:prstGeom>
            <a:solidFill>
              <a:srgbClr val="0168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223F"/>
                </a:solidFill>
              </a:endParaRPr>
            </a:p>
          </p:txBody>
        </p:sp>
      </p:gr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53800" y="6296233"/>
            <a:ext cx="841248" cy="566441"/>
          </a:xfrm>
          <a:prstGeom prst="rect">
            <a:avLst/>
          </a:prstGeom>
        </p:spPr>
      </p:pic>
      <p:sp>
        <p:nvSpPr>
          <p:cNvPr id="46" name="TextBox 45"/>
          <p:cNvSpPr txBox="1"/>
          <p:nvPr/>
        </p:nvSpPr>
        <p:spPr>
          <a:xfrm>
            <a:off x="9528313" y="5527630"/>
            <a:ext cx="2663687"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Roboto Light" charset="0"/>
                <a:ea typeface="Roboto Light" charset="0"/>
                <a:cs typeface="Roboto Light" charset="0"/>
              </a:rPr>
              <a:t>Utility to the user</a:t>
            </a:r>
            <a:endParaRPr lang="en-US" sz="1400" dirty="0">
              <a:solidFill>
                <a:schemeClr val="tx1">
                  <a:lumMod val="65000"/>
                  <a:lumOff val="3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091281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1491285"/>
            <a:ext cx="7109012" cy="4685678"/>
          </a:xfrm>
        </p:spPr>
        <p:txBody>
          <a:bodyPr/>
          <a:lstStyle/>
          <a:p>
            <a:pPr lvl="0"/>
            <a:r>
              <a:rPr lang="en-US" sz="2400" dirty="0"/>
              <a:t>To be used as a </a:t>
            </a:r>
            <a:r>
              <a:rPr lang="en-US" sz="2400" dirty="0" smtClean="0"/>
              <a:t>backup/combination </a:t>
            </a:r>
            <a:r>
              <a:rPr lang="en-US" sz="2400" dirty="0"/>
              <a:t>to any of the previous methods</a:t>
            </a:r>
          </a:p>
          <a:p>
            <a:pPr lvl="0"/>
            <a:r>
              <a:rPr lang="en-US" sz="2400" dirty="0"/>
              <a:t>In the event location cannot be collected, user will be notified and prompted to take a photo of the </a:t>
            </a:r>
            <a:r>
              <a:rPr lang="en-US" sz="2400" dirty="0" smtClean="0"/>
              <a:t>odometer</a:t>
            </a:r>
          </a:p>
          <a:p>
            <a:pPr lvl="0"/>
            <a:endParaRPr lang="en-US" sz="2400" dirty="0"/>
          </a:p>
          <a:p>
            <a:pPr lvl="0"/>
            <a:r>
              <a:rPr lang="en-US" sz="2400" dirty="0" smtClean="0">
                <a:latin typeface="Roboto" charset="0"/>
                <a:ea typeface="Roboto" charset="0"/>
                <a:cs typeface="Roboto" charset="0"/>
              </a:rPr>
              <a:t>Question: </a:t>
            </a:r>
            <a:r>
              <a:rPr lang="en-US" sz="2400" dirty="0" smtClean="0"/>
              <a:t>More info on this startup/can we arrange a call?</a:t>
            </a:r>
            <a:endParaRPr lang="en-US" sz="2400" dirty="0"/>
          </a:p>
        </p:txBody>
      </p:sp>
      <p:sp>
        <p:nvSpPr>
          <p:cNvPr id="4" name="Date Placeholder 3"/>
          <p:cNvSpPr>
            <a:spLocks noGrp="1"/>
          </p:cNvSpPr>
          <p:nvPr>
            <p:ph type="dt" sz="half" idx="10"/>
          </p:nvPr>
        </p:nvSpPr>
        <p:spPr/>
        <p:txBody>
          <a:bodyPr/>
          <a:lstStyle/>
          <a:p>
            <a:fld id="{3B3D0C55-FFC0-8946-BD2C-DBF412B6CCAE}"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28</a:t>
            </a:fld>
            <a:endParaRPr lang="en-US" dirty="0"/>
          </a:p>
        </p:txBody>
      </p:sp>
      <p:sp>
        <p:nvSpPr>
          <p:cNvPr id="7" name="Title 1"/>
          <p:cNvSpPr txBox="1">
            <a:spLocks/>
          </p:cNvSpPr>
          <p:nvPr/>
        </p:nvSpPr>
        <p:spPr>
          <a:xfrm>
            <a:off x="484093" y="365125"/>
            <a:ext cx="11116235" cy="867327"/>
          </a:xfrm>
          <a:prstGeom prst="rect">
            <a:avLst/>
          </a:prstGeom>
        </p:spPr>
        <p:txBody>
          <a:bodyPr anchor="t"/>
          <a:lstStyle>
            <a:lvl1pPr algn="l" defTabSz="914400" rtl="0" eaLnBrk="1" latinLnBrk="0" hangingPunct="1">
              <a:lnSpc>
                <a:spcPct val="90000"/>
              </a:lnSpc>
              <a:spcBef>
                <a:spcPct val="0"/>
              </a:spcBef>
              <a:buNone/>
              <a:defRPr sz="3600" b="0" i="0" kern="1200" baseline="0">
                <a:solidFill>
                  <a:srgbClr val="016874"/>
                </a:solidFill>
                <a:latin typeface="Roboto" charset="0"/>
                <a:ea typeface="Roboto" charset="0"/>
                <a:cs typeface="Roboto" charset="0"/>
              </a:defRPr>
            </a:lvl1pPr>
          </a:lstStyle>
          <a:p>
            <a:r>
              <a:rPr lang="en-US" sz="3200" dirty="0"/>
              <a:t>6</a:t>
            </a:r>
            <a:r>
              <a:rPr lang="en-US" sz="3200" dirty="0" smtClean="0"/>
              <a:t>. Odometer Photo Tracking</a:t>
            </a:r>
            <a:endParaRPr lang="en-US" sz="3200" dirty="0"/>
          </a:p>
          <a:p>
            <a:endParaRPr lang="en-US" sz="3200" dirty="0"/>
          </a:p>
        </p:txBody>
      </p:sp>
      <p:sp>
        <p:nvSpPr>
          <p:cNvPr id="8" name="Content Placeholder 2"/>
          <p:cNvSpPr txBox="1">
            <a:spLocks/>
          </p:cNvSpPr>
          <p:nvPr/>
        </p:nvSpPr>
        <p:spPr>
          <a:xfrm>
            <a:off x="484094" y="863128"/>
            <a:ext cx="5186082" cy="56581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solidFill>
                  <a:srgbClr val="81A936"/>
                </a:solidFill>
                <a:latin typeface="Roboto" charset="0"/>
                <a:ea typeface="Roboto" charset="0"/>
                <a:cs typeface="Roboto" charset="0"/>
              </a:rPr>
              <a:t>About</a:t>
            </a:r>
          </a:p>
        </p:txBody>
      </p:sp>
      <p:pic>
        <p:nvPicPr>
          <p:cNvPr id="15" name="Picture 1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130380" y="1193730"/>
            <a:ext cx="1071282" cy="1071282"/>
          </a:xfrm>
          <a:prstGeom prst="rect">
            <a:avLst/>
          </a:prstGeom>
        </p:spPr>
      </p:pic>
      <p:grpSp>
        <p:nvGrpSpPr>
          <p:cNvPr id="18" name="Group 17"/>
          <p:cNvGrpSpPr/>
          <p:nvPr/>
        </p:nvGrpSpPr>
        <p:grpSpPr>
          <a:xfrm>
            <a:off x="8507968" y="1272171"/>
            <a:ext cx="2912907" cy="2648882"/>
            <a:chOff x="8687421" y="1272171"/>
            <a:chExt cx="2912907" cy="2648882"/>
          </a:xfrm>
        </p:grpSpPr>
        <p:pic>
          <p:nvPicPr>
            <p:cNvPr id="19" name="Picture 1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771093" y="3189533"/>
              <a:ext cx="731520" cy="731520"/>
            </a:xfrm>
            <a:prstGeom prst="rect">
              <a:avLst/>
            </a:prstGeom>
          </p:spPr>
        </p:pic>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685928" y="1272171"/>
              <a:ext cx="914400" cy="914400"/>
            </a:xfrm>
            <a:prstGeom prst="rect">
              <a:avLst/>
            </a:prstGeom>
          </p:spPr>
        </p:pic>
        <p:cxnSp>
          <p:nvCxnSpPr>
            <p:cNvPr id="25" name="Straight Arrow Connector 24"/>
            <p:cNvCxnSpPr/>
            <p:nvPr/>
          </p:nvCxnSpPr>
          <p:spPr>
            <a:xfrm flipV="1">
              <a:off x="11136853"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V="1">
              <a:off x="10108848" y="3204853"/>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958149" y="3364807"/>
              <a:ext cx="524595" cy="369332"/>
            </a:xfrm>
            <a:prstGeom prst="rect">
              <a:avLst/>
            </a:prstGeom>
            <a:noFill/>
          </p:spPr>
          <p:txBody>
            <a:bodyPr wrap="square" rtlCol="0">
              <a:spAutoFit/>
            </a:bodyPr>
            <a:lstStyle/>
            <a:p>
              <a:r>
                <a:rPr lang="en-US" dirty="0">
                  <a:solidFill>
                    <a:schemeClr val="bg1">
                      <a:lumMod val="50000"/>
                    </a:schemeClr>
                  </a:solidFill>
                  <a:latin typeface="Roboto Light" charset="0"/>
                  <a:ea typeface="Roboto Light" charset="0"/>
                  <a:cs typeface="Roboto Light" charset="0"/>
                </a:rPr>
                <a:t>2</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sp>
          <p:nvSpPr>
            <p:cNvPr id="29" name="TextBox 28"/>
            <p:cNvSpPr txBox="1"/>
            <p:nvPr/>
          </p:nvSpPr>
          <p:spPr>
            <a:xfrm>
              <a:off x="10771093" y="2490366"/>
              <a:ext cx="524595" cy="369332"/>
            </a:xfrm>
            <a:prstGeom prst="rect">
              <a:avLst/>
            </a:prstGeom>
            <a:noFill/>
          </p:spPr>
          <p:txBody>
            <a:bodyPr wrap="square" rtlCol="0">
              <a:spAutoFit/>
            </a:bodyPr>
            <a:lstStyle/>
            <a:p>
              <a:r>
                <a:rPr lang="en-US" dirty="0" smtClean="0">
                  <a:solidFill>
                    <a:schemeClr val="bg1">
                      <a:lumMod val="50000"/>
                    </a:schemeClr>
                  </a:solidFill>
                  <a:latin typeface="Roboto Light" charset="0"/>
                  <a:ea typeface="Roboto Light" charset="0"/>
                  <a:cs typeface="Roboto Light" charset="0"/>
                </a:rPr>
                <a:t>3.</a:t>
              </a:r>
              <a:endParaRPr lang="en-US" dirty="0">
                <a:solidFill>
                  <a:schemeClr val="bg1">
                    <a:lumMod val="50000"/>
                  </a:schemeClr>
                </a:solidFill>
                <a:latin typeface="Roboto Light" charset="0"/>
                <a:ea typeface="Roboto Light" charset="0"/>
                <a:cs typeface="Roboto Light" charset="0"/>
              </a:endParaRPr>
            </a:p>
          </p:txBody>
        </p:sp>
        <p:cxnSp>
          <p:nvCxnSpPr>
            <p:cNvPr id="35" name="Straight Arrow Connector 34"/>
            <p:cNvCxnSpPr/>
            <p:nvPr/>
          </p:nvCxnSpPr>
          <p:spPr>
            <a:xfrm>
              <a:off x="8935678" y="2330412"/>
              <a:ext cx="0" cy="689240"/>
            </a:xfrm>
            <a:prstGeom prst="straightConnector1">
              <a:avLst/>
            </a:prstGeom>
            <a:ln w="381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687421" y="2490366"/>
              <a:ext cx="957728" cy="369332"/>
            </a:xfrm>
            <a:prstGeom prst="rect">
              <a:avLst/>
            </a:prstGeom>
            <a:noFill/>
          </p:spPr>
          <p:txBody>
            <a:bodyPr wrap="square" rtlCol="0">
              <a:spAutoFit/>
            </a:bodyPr>
            <a:lstStyle/>
            <a:p>
              <a:pPr algn="ctr"/>
              <a:r>
                <a:rPr lang="en-US" dirty="0">
                  <a:solidFill>
                    <a:schemeClr val="bg1">
                      <a:lumMod val="50000"/>
                    </a:schemeClr>
                  </a:solidFill>
                  <a:latin typeface="Roboto Light" charset="0"/>
                  <a:ea typeface="Roboto Light" charset="0"/>
                  <a:cs typeface="Roboto Light" charset="0"/>
                </a:rPr>
                <a:t>1</a:t>
              </a:r>
              <a:r>
                <a:rPr lang="en-US" dirty="0" smtClean="0">
                  <a:solidFill>
                    <a:schemeClr val="bg1">
                      <a:lumMod val="50000"/>
                    </a:schemeClr>
                  </a:solidFill>
                  <a:latin typeface="Roboto Light" charset="0"/>
                  <a:ea typeface="Roboto Light" charset="0"/>
                  <a:cs typeface="Roboto Light" charset="0"/>
                </a:rPr>
                <a:t>.</a:t>
              </a:r>
              <a:endParaRPr lang="en-US" dirty="0">
                <a:solidFill>
                  <a:schemeClr val="bg1">
                    <a:lumMod val="50000"/>
                  </a:schemeClr>
                </a:solidFill>
                <a:latin typeface="Roboto Light" charset="0"/>
                <a:ea typeface="Roboto Light" charset="0"/>
                <a:cs typeface="Roboto Light" charset="0"/>
              </a:endParaRPr>
            </a:p>
          </p:txBody>
        </p:sp>
      </p:grpSp>
      <p:sp>
        <p:nvSpPr>
          <p:cNvPr id="30" name="Content Placeholder 2"/>
          <p:cNvSpPr txBox="1">
            <a:spLocks/>
          </p:cNvSpPr>
          <p:nvPr/>
        </p:nvSpPr>
        <p:spPr>
          <a:xfrm>
            <a:off x="8047008" y="4143652"/>
            <a:ext cx="4144992" cy="1946188"/>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400"/>
              </a:spcBef>
              <a:buClr>
                <a:schemeClr val="bg1">
                  <a:lumMod val="50000"/>
                </a:schemeClr>
              </a:buClr>
              <a:buFont typeface="+mj-lt"/>
              <a:buAutoNum type="arabicPeriod"/>
            </a:pPr>
            <a:r>
              <a:rPr lang="en-US" sz="1800" dirty="0" smtClean="0"/>
              <a:t>User takes photo of odometer using mobile camera</a:t>
            </a:r>
          </a:p>
          <a:p>
            <a:pPr marL="457200" indent="-457200">
              <a:spcBef>
                <a:spcPts val="400"/>
              </a:spcBef>
              <a:buClr>
                <a:schemeClr val="bg1">
                  <a:lumMod val="50000"/>
                </a:schemeClr>
              </a:buClr>
              <a:buFont typeface="+mj-lt"/>
              <a:buAutoNum type="arabicPeriod"/>
            </a:pPr>
            <a:r>
              <a:rPr lang="en-US" sz="1800" dirty="0" smtClean="0"/>
              <a:t>Mobile adds distance calculation to aggregate sum</a:t>
            </a:r>
          </a:p>
          <a:p>
            <a:pPr marL="457200" indent="-457200">
              <a:spcBef>
                <a:spcPts val="400"/>
              </a:spcBef>
              <a:buClr>
                <a:schemeClr val="bg1">
                  <a:lumMod val="50000"/>
                </a:schemeClr>
              </a:buClr>
              <a:buFont typeface="+mj-lt"/>
              <a:buAutoNum type="arabicPeriod"/>
            </a:pPr>
            <a:r>
              <a:rPr lang="en-US" sz="1800" dirty="0" smtClean="0"/>
              <a:t>Distance is reported to WA state</a:t>
            </a:r>
          </a:p>
        </p:txBody>
      </p:sp>
      <p:pic>
        <p:nvPicPr>
          <p:cNvPr id="2" name="Picture 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54410" y="3128585"/>
            <a:ext cx="803630" cy="803630"/>
          </a:xfrm>
          <a:prstGeom prst="rect">
            <a:avLst/>
          </a:prstGeom>
        </p:spPr>
      </p:pic>
    </p:spTree>
    <p:extLst>
      <p:ext uri="{BB962C8B-B14F-4D97-AF65-F5344CB8AC3E}">
        <p14:creationId xmlns:p14="http://schemas.microsoft.com/office/powerpoint/2010/main" val="46408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Options</a:t>
            </a:r>
            <a:endParaRPr lang="en-US" dirty="0"/>
          </a:p>
        </p:txBody>
      </p:sp>
      <p:sp>
        <p:nvSpPr>
          <p:cNvPr id="3" name="Content Placeholder 2"/>
          <p:cNvSpPr>
            <a:spLocks noGrp="1"/>
          </p:cNvSpPr>
          <p:nvPr>
            <p:ph idx="1"/>
          </p:nvPr>
        </p:nvSpPr>
        <p:spPr>
          <a:xfrm>
            <a:off x="6261566" y="252663"/>
            <a:ext cx="5754846" cy="5052603"/>
          </a:xfrm>
        </p:spPr>
        <p:txBody>
          <a:bodyPr/>
          <a:lstStyle/>
          <a:p>
            <a:pPr marL="0" indent="0">
              <a:lnSpc>
                <a:spcPct val="150000"/>
              </a:lnSpc>
              <a:buNone/>
            </a:pPr>
            <a:r>
              <a:rPr lang="en-US" sz="2400" b="1" dirty="0" smtClean="0">
                <a:solidFill>
                  <a:srgbClr val="A3D271"/>
                </a:solidFill>
                <a:latin typeface="Roboto" charset="0"/>
                <a:ea typeface="Roboto" charset="0"/>
                <a:cs typeface="Roboto" charset="0"/>
              </a:rPr>
              <a:t>1. </a:t>
            </a:r>
            <a:r>
              <a:rPr lang="en-US" sz="2400" dirty="0" smtClean="0"/>
              <a:t>OBD-II </a:t>
            </a:r>
            <a:r>
              <a:rPr lang="en-US" sz="2400" dirty="0"/>
              <a:t>&amp; App to Verify User </a:t>
            </a:r>
            <a:r>
              <a:rPr lang="en-US" sz="2400" dirty="0" smtClean="0"/>
              <a:t>Presence</a:t>
            </a:r>
          </a:p>
          <a:p>
            <a:pPr marL="0" indent="0">
              <a:lnSpc>
                <a:spcPct val="150000"/>
              </a:lnSpc>
              <a:buNone/>
            </a:pPr>
            <a:r>
              <a:rPr lang="en-US" sz="2400" b="1" dirty="0" smtClean="0">
                <a:solidFill>
                  <a:srgbClr val="FFDA66"/>
                </a:solidFill>
                <a:latin typeface="Roboto" charset="0"/>
                <a:ea typeface="Roboto" charset="0"/>
                <a:cs typeface="Roboto" charset="0"/>
              </a:rPr>
              <a:t>2. </a:t>
            </a:r>
            <a:r>
              <a:rPr lang="en-US" sz="2400" dirty="0" smtClean="0"/>
              <a:t>App </a:t>
            </a:r>
            <a:r>
              <a:rPr lang="en-US" sz="2400" dirty="0"/>
              <a:t>with Car Bluetooth Verification</a:t>
            </a:r>
          </a:p>
          <a:p>
            <a:pPr marL="0" indent="0">
              <a:lnSpc>
                <a:spcPct val="150000"/>
              </a:lnSpc>
              <a:buNone/>
            </a:pPr>
            <a:r>
              <a:rPr lang="en-US" sz="2400" b="1" dirty="0" smtClean="0">
                <a:solidFill>
                  <a:srgbClr val="FF6F43"/>
                </a:solidFill>
                <a:latin typeface="Roboto" charset="0"/>
                <a:ea typeface="Roboto" charset="0"/>
                <a:cs typeface="Roboto" charset="0"/>
              </a:rPr>
              <a:t>3. </a:t>
            </a:r>
            <a:r>
              <a:rPr lang="en-US" sz="2400" dirty="0" smtClean="0"/>
              <a:t>App </a:t>
            </a:r>
            <a:r>
              <a:rPr lang="en-US" sz="2400" dirty="0"/>
              <a:t>with Car USB </a:t>
            </a:r>
            <a:r>
              <a:rPr lang="en-US" sz="2400" dirty="0" smtClean="0"/>
              <a:t>Verification</a:t>
            </a:r>
          </a:p>
          <a:p>
            <a:pPr marL="0" indent="0">
              <a:lnSpc>
                <a:spcPct val="150000"/>
              </a:lnSpc>
              <a:buNone/>
            </a:pPr>
            <a:r>
              <a:rPr lang="en-US" sz="2400" b="1" dirty="0" smtClean="0">
                <a:solidFill>
                  <a:srgbClr val="1F3864"/>
                </a:solidFill>
                <a:latin typeface="Roboto" charset="0"/>
                <a:ea typeface="Roboto" charset="0"/>
                <a:cs typeface="Roboto" charset="0"/>
              </a:rPr>
              <a:t>4. </a:t>
            </a:r>
            <a:r>
              <a:rPr lang="en-US" sz="2400" dirty="0" smtClean="0"/>
              <a:t>App with On/Off toggle </a:t>
            </a:r>
            <a:r>
              <a:rPr lang="en-US" sz="2400" dirty="0" smtClean="0">
                <a:solidFill>
                  <a:schemeClr val="tx1"/>
                </a:solidFill>
                <a:latin typeface="Roboto" charset="0"/>
                <a:ea typeface="Roboto" charset="0"/>
                <a:cs typeface="Roboto" charset="0"/>
              </a:rPr>
              <a:t>(New)</a:t>
            </a:r>
          </a:p>
          <a:p>
            <a:pPr marL="0" indent="0">
              <a:lnSpc>
                <a:spcPct val="150000"/>
              </a:lnSpc>
              <a:buNone/>
            </a:pPr>
            <a:r>
              <a:rPr lang="en-US" sz="2400" b="1" dirty="0" smtClean="0">
                <a:solidFill>
                  <a:srgbClr val="8C71CE"/>
                </a:solidFill>
                <a:latin typeface="Roboto" charset="0"/>
                <a:ea typeface="Roboto" charset="0"/>
                <a:cs typeface="Roboto" charset="0"/>
              </a:rPr>
              <a:t>5. </a:t>
            </a:r>
            <a:r>
              <a:rPr lang="en-US" sz="2400" dirty="0" smtClean="0"/>
              <a:t>OBD-II </a:t>
            </a:r>
            <a:r>
              <a:rPr lang="en-US" sz="2400" dirty="0"/>
              <a:t>&amp; App Using Velocity Output</a:t>
            </a:r>
          </a:p>
          <a:p>
            <a:pPr marL="0" indent="0">
              <a:lnSpc>
                <a:spcPct val="150000"/>
              </a:lnSpc>
              <a:buNone/>
            </a:pPr>
            <a:r>
              <a:rPr lang="en-US" sz="2400" b="1" dirty="0" smtClean="0">
                <a:solidFill>
                  <a:srgbClr val="0188F8"/>
                </a:solidFill>
                <a:latin typeface="Roboto" charset="0"/>
                <a:ea typeface="Roboto" charset="0"/>
                <a:cs typeface="Roboto" charset="0"/>
              </a:rPr>
              <a:t>6. </a:t>
            </a:r>
            <a:r>
              <a:rPr lang="en-US" sz="2400" dirty="0" smtClean="0"/>
              <a:t>Post-trip </a:t>
            </a:r>
            <a:r>
              <a:rPr lang="en-US" sz="2400" dirty="0"/>
              <a:t>algorithmic analysis</a:t>
            </a:r>
          </a:p>
          <a:p>
            <a:pPr marL="0" indent="0">
              <a:lnSpc>
                <a:spcPct val="150000"/>
              </a:lnSpc>
              <a:buNone/>
            </a:pPr>
            <a:r>
              <a:rPr lang="en-US" sz="2400" b="1" dirty="0" smtClean="0">
                <a:solidFill>
                  <a:srgbClr val="C00000"/>
                </a:solidFill>
                <a:latin typeface="Roboto" charset="0"/>
                <a:ea typeface="Roboto" charset="0"/>
                <a:cs typeface="Roboto" charset="0"/>
              </a:rPr>
              <a:t>7. </a:t>
            </a:r>
            <a:r>
              <a:rPr lang="en-US" sz="2400" dirty="0" smtClean="0"/>
              <a:t>Odometer </a:t>
            </a:r>
            <a:r>
              <a:rPr lang="en-US" sz="2400" dirty="0">
                <a:latin typeface="Roboto" charset="0"/>
                <a:ea typeface="Roboto" charset="0"/>
                <a:cs typeface="Roboto" charset="0"/>
              </a:rPr>
              <a:t>photo</a:t>
            </a:r>
            <a:r>
              <a:rPr lang="en-US" sz="2400" dirty="0"/>
              <a:t> tracking</a:t>
            </a:r>
          </a:p>
          <a:p>
            <a:pPr marL="514350" indent="-514350">
              <a:lnSpc>
                <a:spcPct val="150000"/>
              </a:lnSpc>
              <a:buFont typeface="+mj-lt"/>
              <a:buAutoNum type="arabicPeriod"/>
            </a:pPr>
            <a:endParaRPr lang="en-US" sz="2000" dirty="0"/>
          </a:p>
        </p:txBody>
      </p:sp>
      <p:sp>
        <p:nvSpPr>
          <p:cNvPr id="4" name="Date Placeholder 3"/>
          <p:cNvSpPr>
            <a:spLocks noGrp="1"/>
          </p:cNvSpPr>
          <p:nvPr>
            <p:ph type="dt" sz="half" idx="10"/>
          </p:nvPr>
        </p:nvSpPr>
        <p:spPr/>
        <p:txBody>
          <a:bodyPr/>
          <a:lstStyle/>
          <a:p>
            <a:fld id="{387A573E-2DB3-B645-8970-D1F25F2DDF9B}"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29</a:t>
            </a:fld>
            <a:endParaRPr lang="en-US" dirty="0"/>
          </a:p>
        </p:txBody>
      </p:sp>
      <p:grpSp>
        <p:nvGrpSpPr>
          <p:cNvPr id="11" name="Group 10"/>
          <p:cNvGrpSpPr/>
          <p:nvPr/>
        </p:nvGrpSpPr>
        <p:grpSpPr>
          <a:xfrm>
            <a:off x="801500" y="1164462"/>
            <a:ext cx="4960390" cy="4899991"/>
            <a:chOff x="801500" y="1164462"/>
            <a:chExt cx="4960390" cy="4899991"/>
          </a:xfrm>
        </p:grpSpPr>
        <p:sp>
          <p:nvSpPr>
            <p:cNvPr id="7" name="Rectangle 6"/>
            <p:cNvSpPr/>
            <p:nvPr/>
          </p:nvSpPr>
          <p:spPr>
            <a:xfrm>
              <a:off x="825412" y="1351721"/>
              <a:ext cx="4825241" cy="4611757"/>
            </a:xfrm>
            <a:prstGeom prst="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01500" y="1250746"/>
              <a:ext cx="4899991" cy="12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a:off x="3244251" y="3546814"/>
              <a:ext cx="4899991" cy="13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825411" y="5989503"/>
            <a:ext cx="4801191" cy="338554"/>
          </a:xfrm>
          <a:prstGeom prst="rect">
            <a:avLst/>
          </a:prstGeom>
          <a:noFill/>
        </p:spPr>
        <p:txBody>
          <a:bodyPr wrap="square" rtlCol="0">
            <a:spAutoFit/>
          </a:bodyPr>
          <a:lstStyle/>
          <a:p>
            <a:pPr algn="ctr"/>
            <a:r>
              <a:rPr lang="en-US" sz="1600" dirty="0" smtClean="0">
                <a:solidFill>
                  <a:schemeClr val="bg1">
                    <a:lumMod val="50000"/>
                  </a:schemeClr>
                </a:solidFill>
                <a:latin typeface="Roboto" charset="0"/>
                <a:ea typeface="Roboto" charset="0"/>
                <a:cs typeface="Roboto" charset="0"/>
              </a:rPr>
              <a:t>EFFECTIVENESS / EASE OF USE</a:t>
            </a:r>
            <a:endParaRPr lang="en-US" sz="1600" dirty="0">
              <a:solidFill>
                <a:schemeClr val="bg1">
                  <a:lumMod val="50000"/>
                </a:schemeClr>
              </a:solidFill>
              <a:latin typeface="Roboto" charset="0"/>
              <a:ea typeface="Roboto" charset="0"/>
              <a:cs typeface="Roboto" charset="0"/>
            </a:endParaRPr>
          </a:p>
        </p:txBody>
      </p:sp>
      <p:sp>
        <p:nvSpPr>
          <p:cNvPr id="13" name="TextBox 12"/>
          <p:cNvSpPr txBox="1"/>
          <p:nvPr/>
        </p:nvSpPr>
        <p:spPr>
          <a:xfrm rot="16200000">
            <a:off x="-1667482" y="3497931"/>
            <a:ext cx="4592543" cy="338554"/>
          </a:xfrm>
          <a:prstGeom prst="rect">
            <a:avLst/>
          </a:prstGeom>
          <a:noFill/>
        </p:spPr>
        <p:txBody>
          <a:bodyPr wrap="square" rtlCol="0">
            <a:spAutoFit/>
          </a:bodyPr>
          <a:lstStyle/>
          <a:p>
            <a:pPr algn="ctr"/>
            <a:r>
              <a:rPr lang="en-US" sz="1600" dirty="0" smtClean="0">
                <a:solidFill>
                  <a:schemeClr val="bg1">
                    <a:lumMod val="50000"/>
                  </a:schemeClr>
                </a:solidFill>
                <a:latin typeface="Roboto" charset="0"/>
                <a:ea typeface="Roboto" charset="0"/>
                <a:cs typeface="Roboto" charset="0"/>
              </a:rPr>
              <a:t>PRIVACY LEVEL TO USER</a:t>
            </a:r>
            <a:endParaRPr lang="en-US" sz="1600" dirty="0">
              <a:solidFill>
                <a:schemeClr val="bg1">
                  <a:lumMod val="50000"/>
                </a:schemeClr>
              </a:solidFill>
              <a:latin typeface="Roboto" charset="0"/>
              <a:ea typeface="Roboto" charset="0"/>
              <a:cs typeface="Roboto" charset="0"/>
            </a:endParaRPr>
          </a:p>
        </p:txBody>
      </p:sp>
      <p:grpSp>
        <p:nvGrpSpPr>
          <p:cNvPr id="34" name="Group 33"/>
          <p:cNvGrpSpPr/>
          <p:nvPr/>
        </p:nvGrpSpPr>
        <p:grpSpPr>
          <a:xfrm>
            <a:off x="6274996" y="5305266"/>
            <a:ext cx="1783472" cy="831822"/>
            <a:chOff x="6236064" y="5692757"/>
            <a:chExt cx="1783472" cy="831822"/>
          </a:xfrm>
        </p:grpSpPr>
        <p:sp>
          <p:nvSpPr>
            <p:cNvPr id="14" name="Oval 13"/>
            <p:cNvSpPr/>
            <p:nvPr/>
          </p:nvSpPr>
          <p:spPr>
            <a:xfrm>
              <a:off x="6382685" y="5692757"/>
              <a:ext cx="457200" cy="457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54292" y="5749705"/>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34459" y="5825967"/>
              <a:ext cx="228600" cy="228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236064" y="6216802"/>
              <a:ext cx="1783472" cy="307777"/>
            </a:xfrm>
            <a:prstGeom prst="rect">
              <a:avLst/>
            </a:prstGeom>
            <a:noFill/>
          </p:spPr>
          <p:txBody>
            <a:bodyPr wrap="square" rtlCol="0">
              <a:spAutoFit/>
            </a:bodyPr>
            <a:lstStyle/>
            <a:p>
              <a:r>
                <a:rPr lang="en-US" sz="1400" dirty="0" smtClean="0">
                  <a:solidFill>
                    <a:schemeClr val="bg1">
                      <a:lumMod val="50000"/>
                    </a:schemeClr>
                  </a:solidFill>
                  <a:latin typeface="Roboto Light" charset="0"/>
                  <a:ea typeface="Roboto Light" charset="0"/>
                  <a:cs typeface="Roboto Light" charset="0"/>
                </a:rPr>
                <a:t>Ability to implement</a:t>
              </a:r>
              <a:endParaRPr lang="en-US" sz="1400" dirty="0">
                <a:solidFill>
                  <a:schemeClr val="bg1">
                    <a:lumMod val="50000"/>
                  </a:schemeClr>
                </a:solidFill>
                <a:latin typeface="Roboto Light" charset="0"/>
                <a:ea typeface="Roboto Light" charset="0"/>
                <a:cs typeface="Roboto Light" charset="0"/>
              </a:endParaRPr>
            </a:p>
          </p:txBody>
        </p:sp>
      </p:grpSp>
      <p:sp>
        <p:nvSpPr>
          <p:cNvPr id="27" name="Oval 26"/>
          <p:cNvSpPr/>
          <p:nvPr/>
        </p:nvSpPr>
        <p:spPr>
          <a:xfrm>
            <a:off x="3166896" y="2318882"/>
            <a:ext cx="457200" cy="457200"/>
          </a:xfrm>
          <a:prstGeom prst="ellipse">
            <a:avLst/>
          </a:prstGeom>
          <a:solidFill>
            <a:srgbClr val="A3D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1</a:t>
            </a:r>
            <a:endParaRPr lang="en-US" dirty="0">
              <a:latin typeface="Roboto Light" charset="0"/>
              <a:ea typeface="Roboto Light" charset="0"/>
              <a:cs typeface="Roboto Light" charset="0"/>
            </a:endParaRPr>
          </a:p>
        </p:txBody>
      </p:sp>
      <p:sp>
        <p:nvSpPr>
          <p:cNvPr id="28" name="Oval 27"/>
          <p:cNvSpPr/>
          <p:nvPr/>
        </p:nvSpPr>
        <p:spPr>
          <a:xfrm>
            <a:off x="3764561" y="2318882"/>
            <a:ext cx="457200" cy="457200"/>
          </a:xfrm>
          <a:prstGeom prst="ellipse">
            <a:avLst/>
          </a:prstGeom>
          <a:solidFill>
            <a:srgbClr val="FFD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2</a:t>
            </a:r>
            <a:endParaRPr lang="en-US" dirty="0">
              <a:latin typeface="Roboto Light" charset="0"/>
              <a:ea typeface="Roboto Light" charset="0"/>
              <a:cs typeface="Roboto Light" charset="0"/>
            </a:endParaRPr>
          </a:p>
        </p:txBody>
      </p:sp>
      <p:sp>
        <p:nvSpPr>
          <p:cNvPr id="29" name="Oval 28"/>
          <p:cNvSpPr/>
          <p:nvPr/>
        </p:nvSpPr>
        <p:spPr>
          <a:xfrm>
            <a:off x="2342003" y="2433182"/>
            <a:ext cx="228600" cy="228600"/>
          </a:xfrm>
          <a:prstGeom prst="ellipse">
            <a:avLst/>
          </a:prstGeom>
          <a:solidFill>
            <a:srgbClr val="FF6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3</a:t>
            </a:r>
            <a:endParaRPr lang="en-US" dirty="0">
              <a:latin typeface="Roboto Light" charset="0"/>
              <a:ea typeface="Roboto Light" charset="0"/>
              <a:cs typeface="Roboto Light" charset="0"/>
            </a:endParaRPr>
          </a:p>
        </p:txBody>
      </p:sp>
      <p:sp>
        <p:nvSpPr>
          <p:cNvPr id="30" name="Oval 29"/>
          <p:cNvSpPr/>
          <p:nvPr/>
        </p:nvSpPr>
        <p:spPr>
          <a:xfrm>
            <a:off x="1773566" y="2318882"/>
            <a:ext cx="457200" cy="4572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charset="0"/>
                <a:ea typeface="Roboto Light" charset="0"/>
                <a:cs typeface="Roboto Light" charset="0"/>
              </a:rPr>
              <a:t>4</a:t>
            </a:r>
          </a:p>
        </p:txBody>
      </p:sp>
      <p:sp>
        <p:nvSpPr>
          <p:cNvPr id="31" name="Oval 30"/>
          <p:cNvSpPr/>
          <p:nvPr/>
        </p:nvSpPr>
        <p:spPr>
          <a:xfrm>
            <a:off x="2570603" y="3298769"/>
            <a:ext cx="365760" cy="365760"/>
          </a:xfrm>
          <a:prstGeom prst="ellipse">
            <a:avLst/>
          </a:prstGeom>
          <a:solidFill>
            <a:srgbClr val="8C7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charset="0"/>
                <a:ea typeface="Roboto Light" charset="0"/>
                <a:cs typeface="Roboto Light" charset="0"/>
              </a:rPr>
              <a:t>5</a:t>
            </a:r>
          </a:p>
        </p:txBody>
      </p:sp>
      <p:sp>
        <p:nvSpPr>
          <p:cNvPr id="33" name="Oval 32"/>
          <p:cNvSpPr/>
          <p:nvPr/>
        </p:nvSpPr>
        <p:spPr>
          <a:xfrm>
            <a:off x="1668450" y="1637114"/>
            <a:ext cx="365760" cy="3657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charset="0"/>
                <a:ea typeface="Roboto" charset="0"/>
                <a:cs typeface="Roboto" charset="0"/>
              </a:rPr>
              <a:t>7</a:t>
            </a:r>
            <a:endParaRPr lang="en-US" dirty="0">
              <a:latin typeface="Roboto" charset="0"/>
              <a:ea typeface="Roboto" charset="0"/>
              <a:cs typeface="Roboto" charset="0"/>
            </a:endParaRPr>
          </a:p>
        </p:txBody>
      </p:sp>
      <p:cxnSp>
        <p:nvCxnSpPr>
          <p:cNvPr id="36" name="Straight Arrow Connector 35"/>
          <p:cNvCxnSpPr/>
          <p:nvPr/>
        </p:nvCxnSpPr>
        <p:spPr>
          <a:xfrm flipV="1">
            <a:off x="825411" y="1370936"/>
            <a:ext cx="4801191" cy="4592542"/>
          </a:xfrm>
          <a:prstGeom prst="straightConnector1">
            <a:avLst/>
          </a:prstGeom>
          <a:ln w="2857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439850" y="5143511"/>
            <a:ext cx="228600" cy="228600"/>
          </a:xfrm>
          <a:prstGeom prst="ellipse">
            <a:avLst/>
          </a:prstGeom>
          <a:solidFill>
            <a:srgbClr val="018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boto Light" charset="0"/>
                <a:ea typeface="Roboto Light" charset="0"/>
                <a:cs typeface="Roboto Light" charset="0"/>
              </a:rPr>
              <a:t>6</a:t>
            </a:r>
            <a:endParaRPr lang="en-US" dirty="0">
              <a:latin typeface="Roboto Light" charset="0"/>
              <a:ea typeface="Roboto Light" charset="0"/>
              <a:cs typeface="Roboto Light" charset="0"/>
            </a:endParaRPr>
          </a:p>
        </p:txBody>
      </p:sp>
      <p:cxnSp>
        <p:nvCxnSpPr>
          <p:cNvPr id="39" name="Straight Connector 38"/>
          <p:cNvCxnSpPr/>
          <p:nvPr/>
        </p:nvCxnSpPr>
        <p:spPr>
          <a:xfrm>
            <a:off x="6096000" y="2336927"/>
            <a:ext cx="56949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13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r>
              <a:rPr lang="en-US" dirty="0" smtClean="0">
                <a:solidFill>
                  <a:srgbClr val="81A936"/>
                </a:solidFill>
              </a:rPr>
              <a:t>I. </a:t>
            </a:r>
            <a:r>
              <a:rPr lang="en-US" dirty="0" smtClean="0"/>
              <a:t>Project Scope, Team &amp; Schedule</a:t>
            </a:r>
            <a:endParaRPr lang="en-US" dirty="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a:t>
            </a:fld>
            <a:endParaRPr lang="en-US" dirty="0"/>
          </a:p>
        </p:txBody>
      </p:sp>
    </p:spTree>
    <p:extLst>
      <p:ext uri="{BB962C8B-B14F-4D97-AF65-F5344CB8AC3E}">
        <p14:creationId xmlns:p14="http://schemas.microsoft.com/office/powerpoint/2010/main" val="1240004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IV. </a:t>
            </a:r>
            <a:r>
              <a:rPr lang="en-US" dirty="0" smtClean="0"/>
              <a:t>Prototypes &amp; State Diagrams</a:t>
            </a:r>
            <a:endParaRPr lang="en-US" dirty="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30</a:t>
            </a:fld>
            <a:endParaRPr lang="en-US" dirty="0"/>
          </a:p>
        </p:txBody>
      </p:sp>
    </p:spTree>
    <p:extLst>
      <p:ext uri="{BB962C8B-B14F-4D97-AF65-F5344CB8AC3E}">
        <p14:creationId xmlns:p14="http://schemas.microsoft.com/office/powerpoint/2010/main" val="1746138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37915"/>
            <a:ext cx="10515600" cy="867327"/>
          </a:xfrm>
        </p:spPr>
        <p:txBody>
          <a:bodyPr/>
          <a:lstStyle/>
          <a:p>
            <a:r>
              <a:rPr lang="en-US" dirty="0" smtClean="0">
                <a:solidFill>
                  <a:srgbClr val="81A936"/>
                </a:solidFill>
              </a:rPr>
              <a:t>V. </a:t>
            </a:r>
            <a:r>
              <a:rPr lang="en-US" dirty="0" smtClean="0"/>
              <a:t>Appendix</a:t>
            </a:r>
            <a:endParaRPr lang="en-US" dirty="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31</a:t>
            </a:fld>
            <a:endParaRPr lang="en-US" dirty="0"/>
          </a:p>
        </p:txBody>
      </p:sp>
    </p:spTree>
    <p:extLst>
      <p:ext uri="{BB962C8B-B14F-4D97-AF65-F5344CB8AC3E}">
        <p14:creationId xmlns:p14="http://schemas.microsoft.com/office/powerpoint/2010/main" val="45605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 Mobile Phone Usage</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Android market share: </a:t>
            </a:r>
            <a:r>
              <a:rPr lang="en-US" dirty="0" smtClean="0">
                <a:latin typeface="Roboto" charset="0"/>
                <a:ea typeface="Roboto" charset="0"/>
                <a:cs typeface="Roboto" charset="0"/>
              </a:rPr>
              <a:t>52.7%</a:t>
            </a:r>
          </a:p>
          <a:p>
            <a:pPr>
              <a:lnSpc>
                <a:spcPct val="100000"/>
              </a:lnSpc>
              <a:spcBef>
                <a:spcPts val="0"/>
              </a:spcBef>
            </a:pPr>
            <a:r>
              <a:rPr lang="en-US" dirty="0" smtClean="0"/>
              <a:t>Apple: </a:t>
            </a:r>
            <a:r>
              <a:rPr lang="en-US" dirty="0" smtClean="0">
                <a:latin typeface="Roboto" charset="0"/>
                <a:ea typeface="Roboto" charset="0"/>
                <a:cs typeface="Roboto" charset="0"/>
              </a:rPr>
              <a:t>43.9%</a:t>
            </a:r>
          </a:p>
          <a:p>
            <a:pPr>
              <a:lnSpc>
                <a:spcPct val="100000"/>
              </a:lnSpc>
              <a:spcBef>
                <a:spcPts val="0"/>
              </a:spcBef>
            </a:pPr>
            <a:r>
              <a:rPr lang="en-US" dirty="0" smtClean="0"/>
              <a:t>Smartphone US Market: </a:t>
            </a:r>
            <a:r>
              <a:rPr lang="en-US" dirty="0" smtClean="0">
                <a:latin typeface="Roboto" charset="0"/>
                <a:ea typeface="Roboto" charset="0"/>
                <a:cs typeface="Roboto" charset="0"/>
              </a:rPr>
              <a:t>79.3%</a:t>
            </a:r>
          </a:p>
          <a:p>
            <a:pPr>
              <a:lnSpc>
                <a:spcPct val="100000"/>
              </a:lnSpc>
              <a:spcBef>
                <a:spcPts val="0"/>
              </a:spcBef>
            </a:pPr>
            <a:r>
              <a:rPr lang="en-US" dirty="0" smtClean="0"/>
              <a:t>WA State pop: 7M * .79 = </a:t>
            </a:r>
            <a:r>
              <a:rPr lang="en-US" dirty="0" smtClean="0">
                <a:latin typeface="Roboto" charset="0"/>
                <a:ea typeface="Roboto" charset="0"/>
                <a:cs typeface="Roboto" charset="0"/>
              </a:rPr>
              <a:t>5.53M drivers w/ smartphone</a:t>
            </a:r>
          </a:p>
        </p:txBody>
      </p:sp>
      <p:sp>
        <p:nvSpPr>
          <p:cNvPr id="4" name="Date Placeholder 3"/>
          <p:cNvSpPr>
            <a:spLocks noGrp="1"/>
          </p:cNvSpPr>
          <p:nvPr>
            <p:ph type="dt" sz="half" idx="10"/>
          </p:nvPr>
        </p:nvSpPr>
        <p:spPr/>
        <p:txBody>
          <a:bodyPr/>
          <a:lstStyle/>
          <a:p>
            <a:fld id="{C8171DD5-F172-0340-A090-6C710C3DBBD5}"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32</a:t>
            </a:fld>
            <a:endParaRPr lang="en-US" dirty="0"/>
          </a:p>
        </p:txBody>
      </p:sp>
    </p:spTree>
    <p:extLst>
      <p:ext uri="{BB962C8B-B14F-4D97-AF65-F5344CB8AC3E}">
        <p14:creationId xmlns:p14="http://schemas.microsoft.com/office/powerpoint/2010/main" val="5047177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II: WIFI only on iOS OBD-II drawback</a:t>
            </a:r>
            <a:endParaRPr lang="en-US" dirty="0"/>
          </a:p>
        </p:txBody>
      </p:sp>
      <p:sp>
        <p:nvSpPr>
          <p:cNvPr id="3" name="Content Placeholder 2"/>
          <p:cNvSpPr>
            <a:spLocks noGrp="1"/>
          </p:cNvSpPr>
          <p:nvPr>
            <p:ph idx="1"/>
          </p:nvPr>
        </p:nvSpPr>
        <p:spPr/>
        <p:txBody>
          <a:bodyPr/>
          <a:lstStyle/>
          <a:p>
            <a:r>
              <a:rPr lang="en-US" dirty="0" smtClean="0"/>
              <a:t>OBD-II Advantages</a:t>
            </a:r>
            <a:r>
              <a:rPr lang="en-US" dirty="0"/>
              <a:t>:</a:t>
            </a:r>
          </a:p>
          <a:p>
            <a:pPr lvl="1"/>
            <a:r>
              <a:rPr lang="en-US" dirty="0"/>
              <a:t>Available to 100% of drivers in WA state</a:t>
            </a:r>
          </a:p>
          <a:p>
            <a:pPr lvl="1"/>
            <a:r>
              <a:rPr lang="en-US" dirty="0"/>
              <a:t>Cheap hardware component</a:t>
            </a:r>
          </a:p>
          <a:p>
            <a:r>
              <a:rPr lang="en-US" dirty="0"/>
              <a:t>Disadvantages:</a:t>
            </a:r>
          </a:p>
          <a:p>
            <a:pPr lvl="1"/>
            <a:r>
              <a:rPr lang="en-US" dirty="0"/>
              <a:t>Requires hardware component</a:t>
            </a:r>
          </a:p>
          <a:p>
            <a:pPr lvl="1"/>
            <a:r>
              <a:rPr lang="en-US" dirty="0">
                <a:latin typeface="Roboto" charset="0"/>
                <a:ea typeface="Roboto" charset="0"/>
                <a:cs typeface="Roboto" charset="0"/>
              </a:rPr>
              <a:t>iOS cannot connect via Bluetooth (WIFI only): </a:t>
            </a:r>
            <a:r>
              <a:rPr lang="en-US" sz="2000" dirty="0">
                <a:hlinkClick r:id="rId2"/>
              </a:rPr>
              <a:t>https://www.lifewire.com/elm327-iphone-adapter-doesnt-work-534643</a:t>
            </a:r>
            <a:endParaRPr lang="en-US" sz="2000" dirty="0"/>
          </a:p>
          <a:p>
            <a:pPr lvl="1"/>
            <a:endParaRPr lang="en-US" sz="2000" dirty="0"/>
          </a:p>
          <a:p>
            <a:r>
              <a:rPr lang="en-US" dirty="0">
                <a:latin typeface="Roboto" charset="0"/>
                <a:ea typeface="Roboto" charset="0"/>
                <a:cs typeface="Roboto" charset="0"/>
              </a:rPr>
              <a:t>Question: </a:t>
            </a:r>
            <a:r>
              <a:rPr lang="en-US" dirty="0"/>
              <a:t>how does WIFI connection with iOS affect normal phone operations? Can I still browse the web while connected to OBD-II WIFI network?</a:t>
            </a:r>
          </a:p>
          <a:p>
            <a:r>
              <a:rPr lang="en-US" dirty="0"/>
              <a:t>Alternative to </a:t>
            </a:r>
            <a:r>
              <a:rPr lang="en-US" dirty="0" smtClean="0"/>
              <a:t>Bluetooth/WIFI</a:t>
            </a:r>
            <a:r>
              <a:rPr lang="en-US" dirty="0"/>
              <a:t>: lightning/USB cord?</a:t>
            </a:r>
          </a:p>
          <a:p>
            <a:endParaRPr lang="en-US" dirty="0"/>
          </a:p>
        </p:txBody>
      </p:sp>
      <p:sp>
        <p:nvSpPr>
          <p:cNvPr id="4" name="Date Placeholder 3"/>
          <p:cNvSpPr>
            <a:spLocks noGrp="1"/>
          </p:cNvSpPr>
          <p:nvPr>
            <p:ph type="dt" sz="half" idx="10"/>
          </p:nvPr>
        </p:nvSpPr>
        <p:spPr/>
        <p:txBody>
          <a:bodyPr/>
          <a:lstStyle/>
          <a:p>
            <a:fld id="{616CB0CC-47AB-1F47-A1C9-8692D9222DF4}"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33</a:t>
            </a:fld>
            <a:endParaRPr lang="en-US" dirty="0"/>
          </a:p>
        </p:txBody>
      </p:sp>
    </p:spTree>
    <p:extLst>
      <p:ext uri="{BB962C8B-B14F-4D97-AF65-F5344CB8AC3E}">
        <p14:creationId xmlns:p14="http://schemas.microsoft.com/office/powerpoint/2010/main" val="1165798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III: Open-source OBD-II Hardware</a:t>
            </a:r>
            <a:endParaRPr lang="en-US" dirty="0"/>
          </a:p>
        </p:txBody>
      </p:sp>
      <p:sp>
        <p:nvSpPr>
          <p:cNvPr id="4" name="Date Placeholder 3"/>
          <p:cNvSpPr>
            <a:spLocks noGrp="1"/>
          </p:cNvSpPr>
          <p:nvPr>
            <p:ph type="dt" sz="half" idx="10"/>
          </p:nvPr>
        </p:nvSpPr>
        <p:spPr/>
        <p:txBody>
          <a:bodyPr/>
          <a:lstStyle/>
          <a:p>
            <a:fld id="{616CB0CC-47AB-1F47-A1C9-8692D9222DF4}" type="datetime1">
              <a:rPr lang="en-US" smtClean="0"/>
              <a:t>2/28/17</a:t>
            </a:fld>
            <a:endParaRPr lang="en-US" dirty="0"/>
          </a:p>
        </p:txBody>
      </p:sp>
      <p:sp>
        <p:nvSpPr>
          <p:cNvPr id="5" name="Footer Placeholder 4"/>
          <p:cNvSpPr>
            <a:spLocks noGrp="1"/>
          </p:cNvSpPr>
          <p:nvPr>
            <p:ph type="ftr" sz="quarter" idx="11"/>
          </p:nvPr>
        </p:nvSpPr>
        <p:spPr/>
        <p:txBody>
          <a:bodyPr/>
          <a:lstStyle/>
          <a:p>
            <a:r>
              <a:rPr lang="en-US" dirty="0"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34</a:t>
            </a:fld>
            <a:endParaRPr lang="en-US" dirty="0"/>
          </a:p>
        </p:txBody>
      </p:sp>
      <p:pic>
        <p:nvPicPr>
          <p:cNvPr id="8" name="Picture 7"/>
          <p:cNvPicPr>
            <a:picLocks noChangeAspect="1"/>
          </p:cNvPicPr>
          <p:nvPr/>
        </p:nvPicPr>
        <p:blipFill>
          <a:blip r:embed="rId2"/>
          <a:stretch>
            <a:fillRect/>
          </a:stretch>
        </p:blipFill>
        <p:spPr>
          <a:xfrm>
            <a:off x="838200" y="1258255"/>
            <a:ext cx="2896434" cy="2896434"/>
          </a:xfrm>
          <a:prstGeom prst="rect">
            <a:avLst/>
          </a:prstGeom>
        </p:spPr>
      </p:pic>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52682" y="1232452"/>
            <a:ext cx="2743200" cy="2743200"/>
          </a:xfrm>
          <a:prstGeom prst="rect">
            <a:avLst/>
          </a:prstGeom>
        </p:spPr>
      </p:pic>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836651" y="1825417"/>
            <a:ext cx="2291098" cy="2291098"/>
          </a:xfrm>
          <a:prstGeom prst="rect">
            <a:avLst/>
          </a:prstGeom>
        </p:spPr>
      </p:pic>
      <p:sp>
        <p:nvSpPr>
          <p:cNvPr id="11" name="Content Placeholder 2"/>
          <p:cNvSpPr txBox="1">
            <a:spLocks/>
          </p:cNvSpPr>
          <p:nvPr/>
        </p:nvSpPr>
        <p:spPr>
          <a:xfrm>
            <a:off x="838200" y="1351722"/>
            <a:ext cx="10515600" cy="4825241"/>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Lots on </a:t>
            </a:r>
            <a:r>
              <a:rPr lang="en-US" dirty="0" smtClean="0">
                <a:hlinkClick r:id="rId5" invalidUrl="https://www.amazon.com/gp/search/?ie=UTF8&amp;camp=1789&amp;creative=9325&amp;index=aps&amp;keywords=bluetooth OBD&amp;linkCode=ur2&amp;tag=dash04b-20&amp;linkId=M6O6T6HO74IYIXUJ"/>
              </a:rPr>
              <a:t>Amazon</a:t>
            </a:r>
            <a:endParaRPr lang="en-US" dirty="0" smtClean="0"/>
          </a:p>
          <a:p>
            <a:endParaRPr lang="en-US" dirty="0" smtClean="0"/>
          </a:p>
        </p:txBody>
      </p:sp>
      <p:sp>
        <p:nvSpPr>
          <p:cNvPr id="12" name="TextBox 11"/>
          <p:cNvSpPr txBox="1"/>
          <p:nvPr/>
        </p:nvSpPr>
        <p:spPr>
          <a:xfrm>
            <a:off x="838200" y="3975652"/>
            <a:ext cx="3200400" cy="1938992"/>
          </a:xfrm>
          <a:prstGeom prst="rect">
            <a:avLst/>
          </a:prstGeom>
          <a:noFill/>
        </p:spPr>
        <p:txBody>
          <a:bodyPr wrap="square" rtlCol="0">
            <a:spAutoFit/>
          </a:bodyPr>
          <a:lstStyle/>
          <a:p>
            <a:pPr>
              <a:buClr>
                <a:srgbClr val="81A936"/>
              </a:buClr>
            </a:pPr>
            <a:r>
              <a:rPr lang="en-US" sz="2400" dirty="0" smtClean="0">
                <a:solidFill>
                  <a:srgbClr val="81A936"/>
                </a:solidFill>
                <a:latin typeface="Roboto" charset="0"/>
                <a:ea typeface="Roboto" charset="0"/>
                <a:cs typeface="Roboto" charset="0"/>
                <a:hlinkClick r:id="rId6"/>
              </a:rPr>
              <a:t>SKENOY</a:t>
            </a:r>
            <a:endParaRPr lang="en-US" sz="2400" dirty="0" smtClean="0">
              <a:solidFill>
                <a:srgbClr val="81A936"/>
              </a:solidFill>
              <a:latin typeface="Roboto" charset="0"/>
              <a:ea typeface="Roboto" charset="0"/>
              <a:cs typeface="Roboto" charset="0"/>
            </a:endParaRPr>
          </a:p>
          <a:p>
            <a:pPr marL="285750" indent="-285750">
              <a:buClr>
                <a:srgbClr val="81A936"/>
              </a:buClr>
              <a:buFont typeface="Arial" charset="0"/>
              <a:buChar char="•"/>
            </a:pPr>
            <a:r>
              <a:rPr lang="en-US" sz="2400" dirty="0" smtClean="0">
                <a:latin typeface="Roboto Light" charset="0"/>
                <a:ea typeface="Roboto Light" charset="0"/>
                <a:cs typeface="Roboto Light" charset="0"/>
              </a:rPr>
              <a:t>Bluetooth for Android </a:t>
            </a:r>
            <a:r>
              <a:rPr lang="en-US" sz="2400" dirty="0" smtClean="0">
                <a:latin typeface="Roboto" charset="0"/>
                <a:ea typeface="Roboto" charset="0"/>
                <a:cs typeface="Roboto" charset="0"/>
              </a:rPr>
              <a:t>$13.29</a:t>
            </a:r>
          </a:p>
          <a:p>
            <a:pPr marL="285750" indent="-285750">
              <a:buClr>
                <a:srgbClr val="81A936"/>
              </a:buClr>
              <a:buFont typeface="Arial" charset="0"/>
              <a:buChar char="•"/>
            </a:pPr>
            <a:r>
              <a:rPr lang="en-US" sz="2400" dirty="0" smtClean="0">
                <a:latin typeface="Roboto Light" charset="0"/>
                <a:ea typeface="Roboto Light" charset="0"/>
                <a:cs typeface="Roboto Light" charset="0"/>
              </a:rPr>
              <a:t>WIFI for iOS </a:t>
            </a:r>
            <a:r>
              <a:rPr lang="en-US" sz="2400" dirty="0" smtClean="0">
                <a:latin typeface="Roboto" charset="0"/>
                <a:ea typeface="Roboto" charset="0"/>
                <a:cs typeface="Roboto" charset="0"/>
              </a:rPr>
              <a:t>$18.98</a:t>
            </a:r>
          </a:p>
          <a:p>
            <a:pPr marL="285750" indent="-285750">
              <a:buClr>
                <a:srgbClr val="81A936"/>
              </a:buClr>
              <a:buFont typeface="Arial" charset="0"/>
              <a:buChar char="•"/>
            </a:pPr>
            <a:endParaRPr lang="en-US" sz="2400" dirty="0">
              <a:latin typeface="Roboto Light" charset="0"/>
              <a:ea typeface="Roboto Light" charset="0"/>
              <a:cs typeface="Roboto Light" charset="0"/>
            </a:endParaRPr>
          </a:p>
        </p:txBody>
      </p:sp>
      <p:sp>
        <p:nvSpPr>
          <p:cNvPr id="13" name="TextBox 12"/>
          <p:cNvSpPr txBox="1"/>
          <p:nvPr/>
        </p:nvSpPr>
        <p:spPr>
          <a:xfrm>
            <a:off x="4685443" y="3975652"/>
            <a:ext cx="3200400" cy="1938992"/>
          </a:xfrm>
          <a:prstGeom prst="rect">
            <a:avLst/>
          </a:prstGeom>
          <a:noFill/>
        </p:spPr>
        <p:txBody>
          <a:bodyPr wrap="square" rtlCol="0">
            <a:spAutoFit/>
          </a:bodyPr>
          <a:lstStyle/>
          <a:p>
            <a:pPr>
              <a:buClr>
                <a:srgbClr val="81A936"/>
              </a:buClr>
            </a:pPr>
            <a:r>
              <a:rPr lang="en-US" sz="2400" dirty="0" smtClean="0">
                <a:solidFill>
                  <a:srgbClr val="81A936"/>
                </a:solidFill>
                <a:latin typeface="Roboto" charset="0"/>
                <a:ea typeface="Roboto" charset="0"/>
                <a:cs typeface="Roboto" charset="0"/>
                <a:hlinkClick r:id="rId7"/>
              </a:rPr>
              <a:t>VeePeak</a:t>
            </a:r>
            <a:endParaRPr lang="en-US" sz="2400" smtClean="0">
              <a:solidFill>
                <a:srgbClr val="81A936"/>
              </a:solidFill>
              <a:latin typeface="Roboto" charset="0"/>
              <a:ea typeface="Roboto" charset="0"/>
              <a:cs typeface="Roboto" charset="0"/>
            </a:endParaRPr>
          </a:p>
          <a:p>
            <a:pPr marL="285750" indent="-285750">
              <a:buClr>
                <a:srgbClr val="81A936"/>
              </a:buClr>
              <a:buFont typeface="Arial" charset="0"/>
              <a:buChar char="•"/>
            </a:pPr>
            <a:r>
              <a:rPr lang="en-US" sz="2400" dirty="0" smtClean="0">
                <a:latin typeface="Roboto Light" charset="0"/>
                <a:ea typeface="Roboto Light" charset="0"/>
                <a:cs typeface="Roboto Light" charset="0"/>
              </a:rPr>
              <a:t>Bluetooth for Android </a:t>
            </a:r>
            <a:r>
              <a:rPr lang="en-US" sz="2400" dirty="0" smtClean="0">
                <a:latin typeface="Roboto" charset="0"/>
                <a:ea typeface="Roboto" charset="0"/>
                <a:cs typeface="Roboto" charset="0"/>
              </a:rPr>
              <a:t>$11.99</a:t>
            </a:r>
          </a:p>
          <a:p>
            <a:pPr marL="285750" indent="-285750">
              <a:buClr>
                <a:srgbClr val="81A936"/>
              </a:buClr>
              <a:buFont typeface="Arial" charset="0"/>
              <a:buChar char="•"/>
            </a:pPr>
            <a:r>
              <a:rPr lang="en-US" sz="2400" dirty="0" smtClean="0">
                <a:latin typeface="Roboto Light" charset="0"/>
                <a:ea typeface="Roboto Light" charset="0"/>
                <a:cs typeface="Roboto Light" charset="0"/>
              </a:rPr>
              <a:t>WIFI for iOS </a:t>
            </a:r>
            <a:r>
              <a:rPr lang="en-US" sz="2400" dirty="0" smtClean="0">
                <a:latin typeface="Roboto" charset="0"/>
                <a:ea typeface="Roboto" charset="0"/>
                <a:cs typeface="Roboto" charset="0"/>
              </a:rPr>
              <a:t>$16.99</a:t>
            </a:r>
          </a:p>
          <a:p>
            <a:pPr marL="285750" indent="-285750">
              <a:buClr>
                <a:srgbClr val="81A936"/>
              </a:buClr>
              <a:buFont typeface="Arial" charset="0"/>
              <a:buChar char="•"/>
            </a:pPr>
            <a:endParaRPr lang="en-US" sz="2400" dirty="0">
              <a:latin typeface="Roboto Light" charset="0"/>
              <a:ea typeface="Roboto Light" charset="0"/>
              <a:cs typeface="Roboto Light" charset="0"/>
            </a:endParaRPr>
          </a:p>
        </p:txBody>
      </p:sp>
      <p:sp>
        <p:nvSpPr>
          <p:cNvPr id="14" name="TextBox 13"/>
          <p:cNvSpPr txBox="1"/>
          <p:nvPr/>
        </p:nvSpPr>
        <p:spPr>
          <a:xfrm>
            <a:off x="8767482" y="3975652"/>
            <a:ext cx="3200400" cy="1938992"/>
          </a:xfrm>
          <a:prstGeom prst="rect">
            <a:avLst/>
          </a:prstGeom>
          <a:noFill/>
        </p:spPr>
        <p:txBody>
          <a:bodyPr wrap="square" rtlCol="0">
            <a:spAutoFit/>
          </a:bodyPr>
          <a:lstStyle/>
          <a:p>
            <a:pPr>
              <a:buClr>
                <a:srgbClr val="81A936"/>
              </a:buClr>
            </a:pPr>
            <a:r>
              <a:rPr lang="en-US" sz="2400" dirty="0" smtClean="0">
                <a:solidFill>
                  <a:srgbClr val="81A936"/>
                </a:solidFill>
                <a:latin typeface="Roboto" charset="0"/>
                <a:ea typeface="Roboto" charset="0"/>
                <a:cs typeface="Roboto" charset="0"/>
                <a:hlinkClick r:id="rId8"/>
              </a:rPr>
              <a:t>Panlong</a:t>
            </a:r>
            <a:endParaRPr lang="en-US" sz="2400" smtClean="0">
              <a:solidFill>
                <a:srgbClr val="81A936"/>
              </a:solidFill>
              <a:latin typeface="Roboto" charset="0"/>
              <a:ea typeface="Roboto" charset="0"/>
              <a:cs typeface="Roboto" charset="0"/>
            </a:endParaRPr>
          </a:p>
          <a:p>
            <a:pPr marL="285750" indent="-285750">
              <a:buClr>
                <a:srgbClr val="81A936"/>
              </a:buClr>
              <a:buFont typeface="Arial" charset="0"/>
              <a:buChar char="•"/>
            </a:pPr>
            <a:r>
              <a:rPr lang="en-US" sz="2400" dirty="0" smtClean="0">
                <a:latin typeface="Roboto Light" charset="0"/>
                <a:ea typeface="Roboto Light" charset="0"/>
                <a:cs typeface="Roboto Light" charset="0"/>
              </a:rPr>
              <a:t>Bluetooth for Android </a:t>
            </a:r>
            <a:r>
              <a:rPr lang="en-US" sz="2400" dirty="0" smtClean="0">
                <a:latin typeface="Roboto" charset="0"/>
                <a:ea typeface="Roboto" charset="0"/>
                <a:cs typeface="Roboto" charset="0"/>
              </a:rPr>
              <a:t>$12.99</a:t>
            </a:r>
          </a:p>
          <a:p>
            <a:pPr marL="285750" indent="-285750">
              <a:buClr>
                <a:srgbClr val="81A936"/>
              </a:buClr>
              <a:buFont typeface="Arial" charset="0"/>
              <a:buChar char="•"/>
            </a:pPr>
            <a:r>
              <a:rPr lang="en-US" sz="2400" dirty="0" smtClean="0">
                <a:latin typeface="Roboto Light" charset="0"/>
                <a:ea typeface="Roboto Light" charset="0"/>
                <a:cs typeface="Roboto Light" charset="0"/>
              </a:rPr>
              <a:t>WIFI for iOS </a:t>
            </a:r>
            <a:r>
              <a:rPr lang="en-US" sz="2400" dirty="0" smtClean="0">
                <a:latin typeface="Roboto" charset="0"/>
                <a:ea typeface="Roboto" charset="0"/>
                <a:cs typeface="Roboto" charset="0"/>
              </a:rPr>
              <a:t>$16.99</a:t>
            </a:r>
          </a:p>
          <a:p>
            <a:pPr marL="285750" indent="-285750">
              <a:buClr>
                <a:srgbClr val="81A936"/>
              </a:buClr>
              <a:buFont typeface="Arial" charset="0"/>
              <a:buChar char="•"/>
            </a:pPr>
            <a:endParaRPr lang="en-US" sz="2400" dirty="0">
              <a:latin typeface="Roboto Light" charset="0"/>
              <a:ea typeface="Roboto Light" charset="0"/>
              <a:cs typeface="Roboto Light" charset="0"/>
            </a:endParaRPr>
          </a:p>
        </p:txBody>
      </p:sp>
      <p:sp>
        <p:nvSpPr>
          <p:cNvPr id="15" name="Rounded Rectangle 14"/>
          <p:cNvSpPr/>
          <p:nvPr/>
        </p:nvSpPr>
        <p:spPr>
          <a:xfrm>
            <a:off x="702365" y="1825417"/>
            <a:ext cx="3445565" cy="3873018"/>
          </a:xfrm>
          <a:prstGeom prst="roundRect">
            <a:avLst>
              <a:gd name="adj" fmla="val 5898"/>
            </a:avLst>
          </a:prstGeom>
          <a:noFill/>
          <a:ln w="57150">
            <a:solidFill>
              <a:srgbClr val="81A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2"/>
          <p:cNvSpPr txBox="1">
            <a:spLocks/>
          </p:cNvSpPr>
          <p:nvPr/>
        </p:nvSpPr>
        <p:spPr>
          <a:xfrm>
            <a:off x="1374949" y="5830185"/>
            <a:ext cx="3310494" cy="474739"/>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Purchased</a:t>
            </a:r>
          </a:p>
        </p:txBody>
      </p:sp>
    </p:spTree>
    <p:extLst>
      <p:ext uri="{BB962C8B-B14F-4D97-AF65-F5344CB8AC3E}">
        <p14:creationId xmlns:p14="http://schemas.microsoft.com/office/powerpoint/2010/main" val="130958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pPr/>
              <a:t>28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4</a:t>
            </a:fld>
            <a:endParaRPr lang="en-US" dirty="0"/>
          </a:p>
        </p:txBody>
      </p:sp>
      <p:sp>
        <p:nvSpPr>
          <p:cNvPr id="11" name="Content Placeholder 2"/>
          <p:cNvSpPr txBox="1">
            <a:spLocks/>
          </p:cNvSpPr>
          <p:nvPr/>
        </p:nvSpPr>
        <p:spPr>
          <a:xfrm>
            <a:off x="2740884"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Jackson Brown</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Project Manager</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UX design &amp; research</a:t>
            </a:r>
          </a:p>
          <a:p>
            <a:pPr marL="0" indent="0">
              <a:lnSpc>
                <a:spcPct val="100000"/>
              </a:lnSpc>
              <a:spcBef>
                <a:spcPts val="0"/>
              </a:spcBef>
              <a:buClrTx/>
              <a:buFontTx/>
              <a:buNone/>
            </a:pPr>
            <a:r>
              <a:rPr lang="en-US" sz="1600" dirty="0" smtClean="0"/>
              <a:t>Front-end development</a:t>
            </a:r>
          </a:p>
          <a:p>
            <a:pPr marL="0" indent="0">
              <a:lnSpc>
                <a:spcPct val="100000"/>
              </a:lnSpc>
              <a:spcBef>
                <a:spcPts val="0"/>
              </a:spcBef>
              <a:buClrTx/>
              <a:buFontTx/>
              <a:buNone/>
            </a:pPr>
            <a:r>
              <a:rPr lang="en-US" sz="1600" dirty="0" smtClean="0"/>
              <a:t>Data visualization &amp; engineering</a:t>
            </a:r>
          </a:p>
        </p:txBody>
      </p:sp>
      <p:sp>
        <p:nvSpPr>
          <p:cNvPr id="19" name="Content Placeholder 2"/>
          <p:cNvSpPr txBox="1">
            <a:spLocks/>
          </p:cNvSpPr>
          <p:nvPr/>
        </p:nvSpPr>
        <p:spPr>
          <a:xfrm>
            <a:off x="5103856"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Jack Fox</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a:t>Software Engineer</a:t>
            </a:r>
          </a:p>
          <a:p>
            <a:pPr marL="0" indent="0">
              <a:lnSpc>
                <a:spcPct val="100000"/>
              </a:lnSpc>
              <a:spcBef>
                <a:spcPts val="0"/>
              </a:spcBef>
              <a:buClrTx/>
              <a:buFontTx/>
              <a:buNone/>
            </a:pPr>
            <a:r>
              <a:rPr lang="en-US" sz="1600" dirty="0"/>
              <a:t>Analyst</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a:t>Back-end development</a:t>
            </a:r>
          </a:p>
          <a:p>
            <a:pPr marL="0" indent="0">
              <a:lnSpc>
                <a:spcPct val="100000"/>
              </a:lnSpc>
              <a:spcBef>
                <a:spcPts val="0"/>
              </a:spcBef>
              <a:buClrTx/>
              <a:buFontTx/>
              <a:buNone/>
            </a:pPr>
            <a:r>
              <a:rPr lang="en-US" sz="1600" dirty="0"/>
              <a:t>PostGIS development</a:t>
            </a:r>
          </a:p>
        </p:txBody>
      </p:sp>
      <p:sp>
        <p:nvSpPr>
          <p:cNvPr id="21" name="Content Placeholder 2"/>
          <p:cNvSpPr txBox="1">
            <a:spLocks/>
          </p:cNvSpPr>
          <p:nvPr/>
        </p:nvSpPr>
        <p:spPr>
          <a:xfrm>
            <a:off x="7466828"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Nick Nordale</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Back-end development</a:t>
            </a:r>
          </a:p>
          <a:p>
            <a:pPr marL="0" indent="0">
              <a:lnSpc>
                <a:spcPct val="100000"/>
              </a:lnSpc>
              <a:spcBef>
                <a:spcPts val="0"/>
              </a:spcBef>
              <a:buClrTx/>
              <a:buFontTx/>
              <a:buNone/>
            </a:pPr>
            <a:r>
              <a:rPr lang="en-US" sz="1600" dirty="0" smtClean="0"/>
              <a:t>Infrastructure mgmt</a:t>
            </a:r>
          </a:p>
          <a:p>
            <a:pPr marL="0" indent="0">
              <a:lnSpc>
                <a:spcPct val="100000"/>
              </a:lnSpc>
              <a:spcBef>
                <a:spcPts val="0"/>
              </a:spcBef>
              <a:buClrTx/>
              <a:buFontTx/>
              <a:buNone/>
            </a:pPr>
            <a:r>
              <a:rPr lang="en-US" sz="1600" dirty="0" smtClean="0"/>
              <a:t>System admin</a:t>
            </a:r>
          </a:p>
        </p:txBody>
      </p:sp>
      <p:sp>
        <p:nvSpPr>
          <p:cNvPr id="23" name="Content Placeholder 2"/>
          <p:cNvSpPr txBox="1">
            <a:spLocks/>
          </p:cNvSpPr>
          <p:nvPr/>
        </p:nvSpPr>
        <p:spPr>
          <a:xfrm>
            <a:off x="9829800" y="2276865"/>
            <a:ext cx="236220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Ishan Saksena</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Software Engineer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App development</a:t>
            </a:r>
          </a:p>
          <a:p>
            <a:pPr marL="0" indent="0">
              <a:lnSpc>
                <a:spcPct val="100000"/>
              </a:lnSpc>
              <a:spcBef>
                <a:spcPts val="0"/>
              </a:spcBef>
              <a:buClrTx/>
              <a:buFontTx/>
              <a:buNone/>
            </a:pPr>
            <a:r>
              <a:rPr lang="en-US" sz="1600" dirty="0" smtClean="0"/>
              <a:t>Onboard diagnostics integration</a:t>
            </a:r>
          </a:p>
        </p:txBody>
      </p:sp>
      <p:sp>
        <p:nvSpPr>
          <p:cNvPr id="31" name="Content Placeholder 2"/>
          <p:cNvSpPr txBox="1">
            <a:spLocks/>
          </p:cNvSpPr>
          <p:nvPr/>
        </p:nvSpPr>
        <p:spPr>
          <a:xfrm>
            <a:off x="377912" y="2276865"/>
            <a:ext cx="2438440" cy="3555524"/>
          </a:xfrm>
          <a:prstGeom prst="rect">
            <a:avLst/>
          </a:prstGeom>
        </p:spPr>
        <p:txBody>
          <a:bodyPr/>
          <a:lstStyle>
            <a:lvl1pPr marL="228600" indent="-228600" algn="l" defTabSz="914400" rtl="0" eaLnBrk="1" latinLnBrk="0" hangingPunct="1">
              <a:lnSpc>
                <a:spcPct val="90000"/>
              </a:lnSpc>
              <a:spcBef>
                <a:spcPts val="1000"/>
              </a:spcBef>
              <a:buClr>
                <a:srgbClr val="81A936"/>
              </a:buClr>
              <a:buFont typeface="Arial"/>
              <a:buChar char="•"/>
              <a:defRPr sz="2600" b="0" i="0" kern="1200">
                <a:solidFill>
                  <a:srgbClr val="06233E"/>
                </a:solidFill>
                <a:latin typeface="Roboto Light" charset="0"/>
                <a:ea typeface="Roboto Light" charset="0"/>
                <a:cs typeface="Roboto Light" charset="0"/>
              </a:defRPr>
            </a:lvl1pPr>
            <a:lvl2pPr marL="6858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2pPr>
            <a:lvl3pPr marL="11430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3pPr>
            <a:lvl4pPr marL="16002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4pPr>
            <a:lvl5pPr marL="2057400" indent="-228600" algn="l" defTabSz="914400" rtl="0" eaLnBrk="1" latinLnBrk="0" hangingPunct="1">
              <a:lnSpc>
                <a:spcPct val="90000"/>
              </a:lnSpc>
              <a:spcBef>
                <a:spcPts val="500"/>
              </a:spcBef>
              <a:buClr>
                <a:srgbClr val="81A936"/>
              </a:buClr>
              <a:buFont typeface="Arial"/>
              <a:buChar char="•"/>
              <a:defRPr sz="2600" b="0" i="0" kern="1200">
                <a:solidFill>
                  <a:srgbClr val="06233E"/>
                </a:solidFill>
                <a:latin typeface="Roboto Light" charset="0"/>
                <a:ea typeface="Roboto Light" charset="0"/>
                <a:cs typeface="Roboto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en-US" sz="2000" dirty="0" smtClean="0">
                <a:solidFill>
                  <a:srgbClr val="81A936"/>
                </a:solidFill>
                <a:latin typeface="Roboto" charset="0"/>
                <a:ea typeface="Roboto" charset="0"/>
                <a:cs typeface="Roboto" charset="0"/>
              </a:rPr>
              <a:t>Dylan Babbs</a:t>
            </a:r>
          </a:p>
          <a:p>
            <a:pPr marL="0" indent="0">
              <a:lnSpc>
                <a:spcPct val="100000"/>
              </a:lnSpc>
              <a:spcBef>
                <a:spcPts val="0"/>
              </a:spcBef>
              <a:buClrTx/>
              <a:buFontTx/>
              <a:buNone/>
            </a:pPr>
            <a:endParaRPr lang="en-US" sz="2000" dirty="0" smtClean="0"/>
          </a:p>
          <a:p>
            <a:pPr marL="0" indent="0">
              <a:lnSpc>
                <a:spcPct val="100000"/>
              </a:lnSpc>
              <a:spcBef>
                <a:spcPts val="0"/>
              </a:spcBef>
              <a:buClrTx/>
              <a:buFontTx/>
              <a:buNone/>
            </a:pPr>
            <a:r>
              <a:rPr lang="en-US" sz="1600" dirty="0" smtClean="0">
                <a:latin typeface="Roboto" charset="0"/>
                <a:ea typeface="Roboto" charset="0"/>
                <a:cs typeface="Roboto" charset="0"/>
              </a:rPr>
              <a:t>Role</a:t>
            </a:r>
          </a:p>
          <a:p>
            <a:pPr marL="0" indent="0">
              <a:lnSpc>
                <a:spcPct val="100000"/>
              </a:lnSpc>
              <a:spcBef>
                <a:spcPts val="0"/>
              </a:spcBef>
              <a:buClrTx/>
              <a:buFontTx/>
              <a:buNone/>
            </a:pPr>
            <a:r>
              <a:rPr lang="en-US" sz="1600" dirty="0" smtClean="0"/>
              <a:t>Product Manager</a:t>
            </a:r>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endParaRPr lang="en-US" sz="1600" dirty="0" smtClean="0"/>
          </a:p>
          <a:p>
            <a:pPr marL="0" indent="0">
              <a:lnSpc>
                <a:spcPct val="100000"/>
              </a:lnSpc>
              <a:spcBef>
                <a:spcPts val="0"/>
              </a:spcBef>
              <a:buClrTx/>
              <a:buFontTx/>
              <a:buNone/>
            </a:pPr>
            <a:r>
              <a:rPr lang="en-US" sz="1600" dirty="0" smtClean="0">
                <a:latin typeface="Roboto" charset="0"/>
                <a:ea typeface="Roboto" charset="0"/>
                <a:cs typeface="Roboto" charset="0"/>
              </a:rPr>
              <a:t>Assigned</a:t>
            </a:r>
          </a:p>
          <a:p>
            <a:pPr marL="0" indent="0">
              <a:lnSpc>
                <a:spcPct val="100000"/>
              </a:lnSpc>
              <a:spcBef>
                <a:spcPts val="0"/>
              </a:spcBef>
              <a:buClrTx/>
              <a:buFontTx/>
              <a:buNone/>
            </a:pPr>
            <a:r>
              <a:rPr lang="en-US" sz="1600" dirty="0" smtClean="0"/>
              <a:t>POC w/ sponsor</a:t>
            </a:r>
          </a:p>
          <a:p>
            <a:pPr marL="0" indent="0">
              <a:lnSpc>
                <a:spcPct val="100000"/>
              </a:lnSpc>
              <a:spcBef>
                <a:spcPts val="0"/>
              </a:spcBef>
              <a:buClrTx/>
              <a:buFontTx/>
              <a:buNone/>
            </a:pPr>
            <a:r>
              <a:rPr lang="en-US" sz="1600" dirty="0" smtClean="0"/>
              <a:t>Research</a:t>
            </a:r>
          </a:p>
          <a:p>
            <a:pPr marL="0" indent="0">
              <a:lnSpc>
                <a:spcPct val="100000"/>
              </a:lnSpc>
              <a:spcBef>
                <a:spcPts val="0"/>
              </a:spcBef>
              <a:buClrTx/>
              <a:buFontTx/>
              <a:buNone/>
            </a:pPr>
            <a:r>
              <a:rPr lang="en-US" sz="1600" dirty="0" smtClean="0"/>
              <a:t>Prototyping &amp; ideation</a:t>
            </a:r>
          </a:p>
        </p:txBody>
      </p:sp>
      <p:pic>
        <p:nvPicPr>
          <p:cNvPr id="34" name="Picture 3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8056" y="1396313"/>
            <a:ext cx="777240" cy="777240"/>
          </a:xfrm>
          <a:prstGeom prst="ellipse">
            <a:avLst/>
          </a:prstGeom>
        </p:spPr>
      </p:pic>
      <p:pic>
        <p:nvPicPr>
          <p:cNvPr id="35" name="Picture 3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16352" y="1396313"/>
            <a:ext cx="777240" cy="777240"/>
          </a:xfrm>
          <a:prstGeom prst="ellipse">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3800" y="1396313"/>
            <a:ext cx="777240" cy="777240"/>
          </a:xfrm>
          <a:prstGeom prst="ellipse">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02952" y="1396313"/>
            <a:ext cx="777240" cy="777240"/>
          </a:xfrm>
          <a:prstGeom prst="ellipse">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75504" y="1396313"/>
            <a:ext cx="777240" cy="777240"/>
          </a:xfrm>
          <a:prstGeom prst="ellipse">
            <a:avLst/>
          </a:prstGeom>
        </p:spPr>
      </p:pic>
    </p:spTree>
    <p:extLst>
      <p:ext uri="{BB962C8B-B14F-4D97-AF65-F5344CB8AC3E}">
        <p14:creationId xmlns:p14="http://schemas.microsoft.com/office/powerpoint/2010/main" val="15509945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85482425"/>
              </p:ext>
            </p:extLst>
          </p:nvPr>
        </p:nvGraphicFramePr>
        <p:xfrm>
          <a:off x="247135" y="1433383"/>
          <a:ext cx="11697730" cy="5028980"/>
        </p:xfrm>
        <a:graphic>
          <a:graphicData uri="http://schemas.openxmlformats.org/drawingml/2006/table">
            <a:tbl>
              <a:tblPr firstRow="1" bandRow="1">
                <a:tableStyleId>{5C22544A-7EE6-4342-B048-85BDC9FD1C3A}</a:tableStyleId>
              </a:tblPr>
              <a:tblGrid>
                <a:gridCol w="2668988"/>
                <a:gridCol w="2063650"/>
                <a:gridCol w="6965092"/>
              </a:tblGrid>
              <a:tr h="502898">
                <a:tc>
                  <a:txBody>
                    <a:bodyPr/>
                    <a:lstStyle/>
                    <a:p>
                      <a:r>
                        <a:rPr lang="en-US" b="0" i="0" dirty="0" smtClean="0">
                          <a:solidFill>
                            <a:schemeClr val="tx1"/>
                          </a:solidFill>
                          <a:latin typeface="Roboto Light" charset="0"/>
                          <a:ea typeface="Roboto Light" charset="0"/>
                          <a:cs typeface="Roboto Light" charset="0"/>
                        </a:rPr>
                        <a:t>Project</a:t>
                      </a:r>
                      <a:r>
                        <a:rPr lang="en-US" b="0" i="0" baseline="0" dirty="0" smtClean="0">
                          <a:solidFill>
                            <a:schemeClr val="tx1"/>
                          </a:solidFill>
                          <a:latin typeface="Roboto Light" charset="0"/>
                          <a:ea typeface="Roboto Light" charset="0"/>
                          <a:cs typeface="Roboto Light" charset="0"/>
                        </a:rPr>
                        <a:t> Selection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1-5</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Brainstorm,</a:t>
                      </a:r>
                      <a:r>
                        <a:rPr lang="en-US" b="0" i="0" baseline="0" dirty="0" smtClean="0">
                          <a:solidFill>
                            <a:schemeClr val="tx1"/>
                          </a:solidFill>
                          <a:latin typeface="Roboto Light" charset="0"/>
                          <a:ea typeface="Roboto Light" charset="0"/>
                          <a:cs typeface="Roboto Light" charset="0"/>
                        </a:rPr>
                        <a:t> accept WARUC project</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Core Research</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5-13</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Interviews, research</a:t>
                      </a:r>
                      <a:r>
                        <a:rPr lang="en-US" b="0" i="0" baseline="0" dirty="0" smtClean="0">
                          <a:solidFill>
                            <a:schemeClr val="tx1"/>
                          </a:solidFill>
                          <a:latin typeface="Roboto Light" charset="0"/>
                          <a:ea typeface="Roboto Light" charset="0"/>
                          <a:cs typeface="Roboto Light" charset="0"/>
                        </a:rPr>
                        <a:t> to determine best tracking method</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Product Definition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7-13</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Define product scope from conducted</a:t>
                      </a:r>
                      <a:r>
                        <a:rPr lang="en-US" b="0" i="0" baseline="0" dirty="0" smtClean="0">
                          <a:solidFill>
                            <a:schemeClr val="tx1"/>
                          </a:solidFill>
                          <a:latin typeface="Roboto Light" charset="0"/>
                          <a:ea typeface="Roboto Light" charset="0"/>
                          <a:cs typeface="Roboto Light" charset="0"/>
                        </a:rPr>
                        <a:t> research</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rgbClr val="016874"/>
                          </a:solidFill>
                          <a:latin typeface="Roboto" charset="0"/>
                          <a:ea typeface="Roboto" charset="0"/>
                          <a:cs typeface="Roboto" charset="0"/>
                        </a:rPr>
                        <a:t>Rapid Prototyping</a:t>
                      </a:r>
                      <a:endParaRPr lang="en-US" b="0" i="0" dirty="0">
                        <a:solidFill>
                          <a:srgbClr val="016874"/>
                        </a:solidFill>
                        <a:latin typeface="Roboto" charset="0"/>
                        <a:ea typeface="Roboto" charset="0"/>
                        <a:cs typeface="Roboto"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b="0" i="0" dirty="0" smtClean="0">
                          <a:solidFill>
                            <a:srgbClr val="016874"/>
                          </a:solidFill>
                          <a:latin typeface="Roboto" charset="0"/>
                          <a:ea typeface="Roboto" charset="0"/>
                          <a:cs typeface="Roboto" charset="0"/>
                        </a:rPr>
                        <a:t>7-13</a:t>
                      </a:r>
                      <a:endParaRPr lang="en-US" b="0" i="0" dirty="0">
                        <a:solidFill>
                          <a:srgbClr val="016874"/>
                        </a:solidFill>
                        <a:latin typeface="Roboto" charset="0"/>
                        <a:ea typeface="Roboto" charset="0"/>
                        <a:cs typeface="Roboto"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b="0" i="0" dirty="0" smtClean="0">
                          <a:solidFill>
                            <a:srgbClr val="016874"/>
                          </a:solidFill>
                          <a:latin typeface="Roboto" charset="0"/>
                          <a:ea typeface="Roboto" charset="0"/>
                          <a:cs typeface="Roboto" charset="0"/>
                        </a:rPr>
                        <a:t>Build and test low fidelity</a:t>
                      </a:r>
                      <a:r>
                        <a:rPr lang="en-US" b="0" i="0" baseline="0" dirty="0" smtClean="0">
                          <a:solidFill>
                            <a:srgbClr val="016874"/>
                          </a:solidFill>
                          <a:latin typeface="Roboto" charset="0"/>
                          <a:ea typeface="Roboto" charset="0"/>
                          <a:cs typeface="Roboto" charset="0"/>
                        </a:rPr>
                        <a:t> prototypes</a:t>
                      </a:r>
                      <a:endParaRPr lang="en-US" b="0" i="0" dirty="0">
                        <a:solidFill>
                          <a:srgbClr val="016874"/>
                        </a:solidFill>
                        <a:latin typeface="Roboto" charset="0"/>
                        <a:ea typeface="Roboto" charset="0"/>
                        <a:cs typeface="Roboto"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02898">
                <a:tc>
                  <a:txBody>
                    <a:bodyPr/>
                    <a:lstStyle/>
                    <a:p>
                      <a:r>
                        <a:rPr lang="en-US" b="0" i="0" dirty="0" smtClean="0">
                          <a:solidFill>
                            <a:schemeClr val="tx1"/>
                          </a:solidFill>
                          <a:latin typeface="Roboto Light" charset="0"/>
                          <a:ea typeface="Roboto Light" charset="0"/>
                          <a:cs typeface="Roboto Light" charset="0"/>
                        </a:rPr>
                        <a:t>Technical</a:t>
                      </a:r>
                      <a:r>
                        <a:rPr lang="en-US" b="0" i="0" baseline="0" dirty="0" smtClean="0">
                          <a:solidFill>
                            <a:schemeClr val="tx1"/>
                          </a:solidFill>
                          <a:latin typeface="Roboto Light" charset="0"/>
                          <a:ea typeface="Roboto Light" charset="0"/>
                          <a:cs typeface="Roboto Light" charset="0"/>
                        </a:rPr>
                        <a:t> Planning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13-15</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Technical architecture and</a:t>
                      </a:r>
                      <a:r>
                        <a:rPr lang="en-US" b="0" i="0" baseline="0" dirty="0" smtClean="0">
                          <a:solidFill>
                            <a:schemeClr val="tx1"/>
                          </a:solidFill>
                          <a:latin typeface="Roboto Light" charset="0"/>
                          <a:ea typeface="Roboto Light" charset="0"/>
                          <a:cs typeface="Roboto Light" charset="0"/>
                        </a:rPr>
                        <a:t> implementation research</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Design</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13-18</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UX</a:t>
                      </a:r>
                      <a:r>
                        <a:rPr lang="en-US" b="0" i="0" baseline="0" dirty="0" smtClean="0">
                          <a:solidFill>
                            <a:schemeClr val="tx1"/>
                          </a:solidFill>
                          <a:latin typeface="Roboto Light" charset="0"/>
                          <a:ea typeface="Roboto Light" charset="0"/>
                          <a:cs typeface="Roboto Light" charset="0"/>
                        </a:rPr>
                        <a:t> / UI </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Engineering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13-19</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Let’s build</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Testing</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16-19</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Bug</a:t>
                      </a:r>
                      <a:r>
                        <a:rPr lang="en-US" b="0" i="0" baseline="0" dirty="0" smtClean="0">
                          <a:solidFill>
                            <a:schemeClr val="tx1"/>
                          </a:solidFill>
                          <a:latin typeface="Roboto Light" charset="0"/>
                          <a:ea typeface="Roboto Light" charset="0"/>
                          <a:cs typeface="Roboto Light" charset="0"/>
                        </a:rPr>
                        <a:t> and user testing</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Launch</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22</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Present at Capstone event</a:t>
                      </a:r>
                      <a:r>
                        <a:rPr lang="en-US" b="0" i="0" baseline="0" dirty="0" smtClean="0">
                          <a:solidFill>
                            <a:schemeClr val="tx1"/>
                          </a:solidFill>
                          <a:latin typeface="Roboto Light" charset="0"/>
                          <a:ea typeface="Roboto Light" charset="0"/>
                          <a:cs typeface="Roboto Light" charset="0"/>
                        </a:rPr>
                        <a:t> &amp; to Challenge Seattle sponsor</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502898">
                <a:tc>
                  <a:txBody>
                    <a:bodyPr/>
                    <a:lstStyle/>
                    <a:p>
                      <a:r>
                        <a:rPr lang="en-US" b="0" i="0" dirty="0" smtClean="0">
                          <a:solidFill>
                            <a:schemeClr val="tx1"/>
                          </a:solidFill>
                          <a:latin typeface="Roboto Light" charset="0"/>
                          <a:ea typeface="Roboto Light" charset="0"/>
                          <a:cs typeface="Roboto Light" charset="0"/>
                        </a:rPr>
                        <a:t>Support</a:t>
                      </a:r>
                      <a:endParaRPr lang="en-US" b="0" i="0" dirty="0">
                        <a:solidFill>
                          <a:schemeClr val="tx1"/>
                        </a:solidFill>
                        <a:latin typeface="Roboto Light" charset="0"/>
                        <a:ea typeface="Roboto Light" charset="0"/>
                        <a:cs typeface="Roboto Light" charset="0"/>
                      </a:endParaRPr>
                    </a:p>
                  </a:txBody>
                  <a:tcPr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22</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i="0" dirty="0" smtClean="0">
                          <a:solidFill>
                            <a:schemeClr val="tx1"/>
                          </a:solidFill>
                          <a:latin typeface="Roboto Light" charset="0"/>
                          <a:ea typeface="Roboto Light" charset="0"/>
                          <a:cs typeface="Roboto Light" charset="0"/>
                        </a:rPr>
                        <a:t>Continuous support following Capstone II</a:t>
                      </a:r>
                      <a:endParaRPr lang="en-US" b="0" i="0" dirty="0">
                        <a:solidFill>
                          <a:schemeClr val="tx1"/>
                        </a:solidFill>
                        <a:latin typeface="Roboto Light" charset="0"/>
                        <a:ea typeface="Roboto Light" charset="0"/>
                        <a:cs typeface="Roboto Light" charset="0"/>
                      </a:endParaRPr>
                    </a:p>
                  </a:txBody>
                  <a:tcPr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4" name="Date Placeholder 3"/>
          <p:cNvSpPr>
            <a:spLocks noGrp="1"/>
          </p:cNvSpPr>
          <p:nvPr>
            <p:ph type="dt" sz="half" idx="10"/>
          </p:nvPr>
        </p:nvSpPr>
        <p:spPr/>
        <p:txBody>
          <a:bodyPr/>
          <a:lstStyle/>
          <a:p>
            <a:fld id="{C50E8DA0-9EEC-904F-BEDE-DA40DE3F6440}"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5</a:t>
            </a:fld>
            <a:endParaRPr lang="en-US" dirty="0"/>
          </a:p>
        </p:txBody>
      </p:sp>
      <p:sp>
        <p:nvSpPr>
          <p:cNvPr id="8" name="TextBox 7"/>
          <p:cNvSpPr txBox="1"/>
          <p:nvPr/>
        </p:nvSpPr>
        <p:spPr>
          <a:xfrm>
            <a:off x="247134" y="1073440"/>
            <a:ext cx="2706131"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Item</a:t>
            </a:r>
            <a:endParaRPr lang="en-US" sz="2000" dirty="0">
              <a:solidFill>
                <a:srgbClr val="81A936"/>
              </a:solidFill>
              <a:latin typeface="Roboto" charset="0"/>
              <a:ea typeface="Roboto" charset="0"/>
              <a:cs typeface="Roboto" charset="0"/>
            </a:endParaRPr>
          </a:p>
        </p:txBody>
      </p:sp>
      <p:sp>
        <p:nvSpPr>
          <p:cNvPr id="9" name="TextBox 8"/>
          <p:cNvSpPr txBox="1"/>
          <p:nvPr/>
        </p:nvSpPr>
        <p:spPr>
          <a:xfrm>
            <a:off x="2854412" y="1073440"/>
            <a:ext cx="2100648"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Weeks*</a:t>
            </a:r>
            <a:endParaRPr lang="en-US" sz="2000" dirty="0">
              <a:solidFill>
                <a:srgbClr val="81A936"/>
              </a:solidFill>
              <a:latin typeface="Roboto" charset="0"/>
              <a:ea typeface="Roboto" charset="0"/>
              <a:cs typeface="Roboto" charset="0"/>
            </a:endParaRPr>
          </a:p>
        </p:txBody>
      </p:sp>
      <p:sp>
        <p:nvSpPr>
          <p:cNvPr id="10" name="TextBox 9"/>
          <p:cNvSpPr txBox="1"/>
          <p:nvPr/>
        </p:nvSpPr>
        <p:spPr>
          <a:xfrm>
            <a:off x="4969477" y="1059450"/>
            <a:ext cx="6975387" cy="400110"/>
          </a:xfrm>
          <a:prstGeom prst="rect">
            <a:avLst/>
          </a:prstGeom>
          <a:noFill/>
        </p:spPr>
        <p:txBody>
          <a:bodyPr wrap="square" rtlCol="0">
            <a:spAutoFit/>
          </a:bodyPr>
          <a:lstStyle/>
          <a:p>
            <a:pPr algn="ctr"/>
            <a:r>
              <a:rPr lang="en-US" sz="2000" dirty="0" smtClean="0">
                <a:solidFill>
                  <a:srgbClr val="81A936"/>
                </a:solidFill>
                <a:latin typeface="Roboto" charset="0"/>
                <a:ea typeface="Roboto" charset="0"/>
                <a:cs typeface="Roboto" charset="0"/>
              </a:rPr>
              <a:t>Description</a:t>
            </a:r>
            <a:endParaRPr lang="en-US" sz="2000" dirty="0">
              <a:solidFill>
                <a:srgbClr val="81A936"/>
              </a:solidFill>
              <a:latin typeface="Roboto" charset="0"/>
              <a:ea typeface="Roboto" charset="0"/>
              <a:cs typeface="Roboto" charset="0"/>
            </a:endParaRPr>
          </a:p>
        </p:txBody>
      </p:sp>
      <p:sp>
        <p:nvSpPr>
          <p:cNvPr id="11" name="TextBox 10"/>
          <p:cNvSpPr txBox="1"/>
          <p:nvPr/>
        </p:nvSpPr>
        <p:spPr>
          <a:xfrm>
            <a:off x="9522941" y="164194"/>
            <a:ext cx="2669059" cy="400110"/>
          </a:xfrm>
          <a:prstGeom prst="rect">
            <a:avLst/>
          </a:prstGeom>
          <a:noFill/>
        </p:spPr>
        <p:txBody>
          <a:bodyPr wrap="square" rtlCol="0">
            <a:spAutoFit/>
          </a:bodyPr>
          <a:lstStyle/>
          <a:p>
            <a:r>
              <a:rPr lang="en-US" sz="2000" dirty="0" smtClean="0">
                <a:latin typeface="Roboto" charset="0"/>
                <a:ea typeface="Roboto" charset="0"/>
                <a:cs typeface="Roboto" charset="0"/>
              </a:rPr>
              <a:t>*22 week assumption</a:t>
            </a:r>
            <a:endParaRPr lang="en-US" sz="2000" dirty="0">
              <a:latin typeface="Roboto" charset="0"/>
              <a:ea typeface="Roboto" charset="0"/>
              <a:cs typeface="Roboto" charset="0"/>
            </a:endParaRPr>
          </a:p>
        </p:txBody>
      </p:sp>
      <p:cxnSp>
        <p:nvCxnSpPr>
          <p:cNvPr id="13" name="Straight Arrow Connector 12"/>
          <p:cNvCxnSpPr/>
          <p:nvPr/>
        </p:nvCxnSpPr>
        <p:spPr>
          <a:xfrm flipH="1">
            <a:off x="10226843" y="3188368"/>
            <a:ext cx="1612231" cy="0"/>
          </a:xfrm>
          <a:prstGeom prst="straightConnector1">
            <a:avLst/>
          </a:prstGeom>
          <a:ln w="76200">
            <a:solidFill>
              <a:srgbClr val="81A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0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a:stCxn id="20" idx="1"/>
          </p:cNvCxnSpPr>
          <p:nvPr/>
        </p:nvCxnSpPr>
        <p:spPr>
          <a:xfrm>
            <a:off x="6534663" y="1729261"/>
            <a:ext cx="0" cy="3744781"/>
          </a:xfrm>
          <a:prstGeom prst="line">
            <a:avLst/>
          </a:prstGeom>
          <a:ln w="38100">
            <a:solidFill>
              <a:srgbClr val="016874"/>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tabLst>
                <a:tab pos="1819275" algn="l"/>
              </a:tabLst>
            </a:pPr>
            <a:r>
              <a:rPr lang="en-US" dirty="0" smtClean="0"/>
              <a:t>Project Timeline (cont.)</a:t>
            </a:r>
            <a:endParaRPr lang="en-US" dirty="0"/>
          </a:p>
        </p:txBody>
      </p:sp>
      <p:sp>
        <p:nvSpPr>
          <p:cNvPr id="4" name="Date Placeholder 3"/>
          <p:cNvSpPr>
            <a:spLocks noGrp="1"/>
          </p:cNvSpPr>
          <p:nvPr>
            <p:ph type="dt" sz="half" idx="10"/>
          </p:nvPr>
        </p:nvSpPr>
        <p:spPr/>
        <p:txBody>
          <a:bodyPr/>
          <a:lstStyle/>
          <a:p>
            <a:fld id="{385E3818-D624-644E-B734-959F0AE67221}" type="datetime3">
              <a:rPr lang="en-US" smtClean="0"/>
              <a:t>28 February 2017</a:t>
            </a:fld>
            <a:endParaRPr lang="en-US" dirty="0"/>
          </a:p>
        </p:txBody>
      </p:sp>
      <p:sp>
        <p:nvSpPr>
          <p:cNvPr id="5" name="Footer Placeholder 4"/>
          <p:cNvSpPr>
            <a:spLocks noGrp="1"/>
          </p:cNvSpPr>
          <p:nvPr>
            <p:ph type="ftr" sz="quarter" idx="11"/>
          </p:nvPr>
        </p:nvSpPr>
        <p:spPr/>
        <p:txBody>
          <a:bodyPr/>
          <a:lstStyle/>
          <a:p>
            <a:r>
              <a:rPr lang="en-US" dirty="0" smtClean="0"/>
              <a:t>INFO 490: Capstone I</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6</a:t>
            </a:fld>
            <a:endParaRPr lang="en-US" dirty="0"/>
          </a:p>
        </p:txBody>
      </p:sp>
      <p:graphicFrame>
        <p:nvGraphicFramePr>
          <p:cNvPr id="7" name="Table 6"/>
          <p:cNvGraphicFramePr>
            <a:graphicFrameLocks noGrp="1"/>
          </p:cNvGraphicFramePr>
          <p:nvPr>
            <p:extLst/>
          </p:nvPr>
        </p:nvGraphicFramePr>
        <p:xfrm>
          <a:off x="479854" y="1816442"/>
          <a:ext cx="2372495" cy="3657600"/>
        </p:xfrm>
        <a:graphic>
          <a:graphicData uri="http://schemas.openxmlformats.org/drawingml/2006/table">
            <a:tbl>
              <a:tblPr firstRow="1" bandRow="1">
                <a:tableStyleId>{5C22544A-7EE6-4342-B048-85BDC9FD1C3A}</a:tableStyleId>
              </a:tblPr>
              <a:tblGrid>
                <a:gridCol w="2372495"/>
              </a:tblGrid>
              <a:tr h="345989">
                <a:tc>
                  <a:txBody>
                    <a:bodyPr/>
                    <a:lstStyle/>
                    <a:p>
                      <a:pPr algn="r"/>
                      <a:r>
                        <a:rPr lang="en-US" b="0" i="0" dirty="0" smtClean="0">
                          <a:solidFill>
                            <a:schemeClr val="tx1"/>
                          </a:solidFill>
                          <a:latin typeface="Roboto Light" charset="0"/>
                          <a:ea typeface="Roboto Light" charset="0"/>
                          <a:cs typeface="Roboto Light" charset="0"/>
                        </a:rPr>
                        <a:t>Project Selection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Core Research</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Product Definition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Rapid Prototyping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Technical</a:t>
                      </a:r>
                      <a:r>
                        <a:rPr lang="en-US" b="0" i="0" baseline="0" dirty="0" smtClean="0">
                          <a:solidFill>
                            <a:schemeClr val="tx1"/>
                          </a:solidFill>
                          <a:latin typeface="Roboto Light" charset="0"/>
                          <a:ea typeface="Roboto Light" charset="0"/>
                          <a:cs typeface="Roboto Light" charset="0"/>
                        </a:rPr>
                        <a:t> Planning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Design</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Engineering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Testing</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Launch</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45989">
                <a:tc>
                  <a:txBody>
                    <a:bodyPr/>
                    <a:lstStyle/>
                    <a:p>
                      <a:pPr algn="r"/>
                      <a:r>
                        <a:rPr lang="en-US" b="0" i="0" dirty="0" smtClean="0">
                          <a:solidFill>
                            <a:schemeClr val="tx1"/>
                          </a:solidFill>
                          <a:latin typeface="Roboto Light" charset="0"/>
                          <a:ea typeface="Roboto Light" charset="0"/>
                          <a:cs typeface="Roboto Light" charset="0"/>
                        </a:rPr>
                        <a:t>Support</a:t>
                      </a:r>
                      <a:endParaRPr lang="en-US" b="0" i="0" dirty="0">
                        <a:solidFill>
                          <a:schemeClr val="tx1"/>
                        </a:solidFill>
                        <a:latin typeface="Roboto Light" charset="0"/>
                        <a:ea typeface="Roboto Light" charset="0"/>
                        <a:cs typeface="Roboto Light" charset="0"/>
                      </a:endParaRPr>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8" name="Rectangle 7"/>
          <p:cNvSpPr/>
          <p:nvPr/>
        </p:nvSpPr>
        <p:spPr>
          <a:xfrm>
            <a:off x="2879124" y="1901570"/>
            <a:ext cx="1634180" cy="256032"/>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756460" y="2235202"/>
            <a:ext cx="4114800" cy="254760"/>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048764" y="2595068"/>
            <a:ext cx="28346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048764" y="2959667"/>
            <a:ext cx="28346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871260" y="3324266"/>
            <a:ext cx="82296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871260" y="3688865"/>
            <a:ext cx="192024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871260" y="4053464"/>
            <a:ext cx="2560320" cy="256032"/>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877100" y="4418063"/>
            <a:ext cx="155448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0634226" y="4782662"/>
            <a:ext cx="27432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0634226" y="5147257"/>
            <a:ext cx="274320" cy="259493"/>
          </a:xfrm>
          <a:prstGeom prst="rect">
            <a:avLst/>
          </a:prstGeom>
          <a:solidFill>
            <a:srgbClr val="80A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792625" y="1544595"/>
            <a:ext cx="746555" cy="369332"/>
          </a:xfrm>
          <a:prstGeom prst="rect">
            <a:avLst/>
          </a:prstGeom>
          <a:noFill/>
        </p:spPr>
        <p:txBody>
          <a:bodyPr wrap="square" rtlCol="0">
            <a:spAutoFit/>
          </a:bodyPr>
          <a:lstStyle/>
          <a:p>
            <a:r>
              <a:rPr lang="en-US" dirty="0" smtClean="0">
                <a:solidFill>
                  <a:srgbClr val="111111"/>
                </a:solidFill>
                <a:latin typeface="Roboto Light" charset="0"/>
                <a:ea typeface="Roboto Light" charset="0"/>
                <a:cs typeface="Roboto Light" charset="0"/>
              </a:rPr>
              <a:t>W1</a:t>
            </a:r>
            <a:endParaRPr lang="en-US" dirty="0">
              <a:solidFill>
                <a:srgbClr val="111111"/>
              </a:solidFill>
              <a:latin typeface="Roboto Light" charset="0"/>
              <a:ea typeface="Roboto Light" charset="0"/>
              <a:cs typeface="Roboto Light" charset="0"/>
            </a:endParaRPr>
          </a:p>
        </p:txBody>
      </p:sp>
      <p:sp>
        <p:nvSpPr>
          <p:cNvPr id="19" name="TextBox 18"/>
          <p:cNvSpPr txBox="1"/>
          <p:nvPr/>
        </p:nvSpPr>
        <p:spPr>
          <a:xfrm>
            <a:off x="10453816" y="1544595"/>
            <a:ext cx="659028" cy="369332"/>
          </a:xfrm>
          <a:prstGeom prst="rect">
            <a:avLst/>
          </a:prstGeom>
          <a:noFill/>
        </p:spPr>
        <p:txBody>
          <a:bodyPr wrap="square" rtlCol="0">
            <a:spAutoFit/>
          </a:bodyPr>
          <a:lstStyle/>
          <a:p>
            <a:pPr algn="r"/>
            <a:r>
              <a:rPr lang="en-US" dirty="0" smtClean="0">
                <a:solidFill>
                  <a:srgbClr val="111111"/>
                </a:solidFill>
                <a:latin typeface="Roboto Light" charset="0"/>
                <a:ea typeface="Roboto Light" charset="0"/>
                <a:cs typeface="Roboto Light" charset="0"/>
              </a:rPr>
              <a:t>W22</a:t>
            </a:r>
            <a:endParaRPr lang="en-US" dirty="0">
              <a:solidFill>
                <a:srgbClr val="111111"/>
              </a:solidFill>
              <a:latin typeface="Roboto Light" charset="0"/>
              <a:ea typeface="Roboto Light" charset="0"/>
              <a:cs typeface="Roboto Light" charset="0"/>
            </a:endParaRPr>
          </a:p>
        </p:txBody>
      </p:sp>
      <p:sp>
        <p:nvSpPr>
          <p:cNvPr id="20" name="TextBox 19"/>
          <p:cNvSpPr txBox="1"/>
          <p:nvPr/>
        </p:nvSpPr>
        <p:spPr>
          <a:xfrm>
            <a:off x="6534663" y="1544595"/>
            <a:ext cx="766121"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W11</a:t>
            </a:r>
            <a:endParaRPr lang="en-US" dirty="0">
              <a:solidFill>
                <a:srgbClr val="111111"/>
              </a:solidFill>
              <a:latin typeface="Roboto Light" charset="0"/>
              <a:ea typeface="Roboto Light" charset="0"/>
              <a:cs typeface="Roboto Light" charset="0"/>
            </a:endParaRPr>
          </a:p>
        </p:txBody>
      </p:sp>
      <p:sp>
        <p:nvSpPr>
          <p:cNvPr id="21" name="TextBox 20"/>
          <p:cNvSpPr txBox="1"/>
          <p:nvPr/>
        </p:nvSpPr>
        <p:spPr>
          <a:xfrm>
            <a:off x="8556024" y="1544595"/>
            <a:ext cx="723900"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W16</a:t>
            </a:r>
            <a:endParaRPr lang="en-US" dirty="0">
              <a:solidFill>
                <a:srgbClr val="111111"/>
              </a:solidFill>
              <a:latin typeface="Roboto Light" charset="0"/>
              <a:ea typeface="Roboto Light" charset="0"/>
              <a:cs typeface="Roboto Light" charset="0"/>
            </a:endParaRPr>
          </a:p>
        </p:txBody>
      </p:sp>
      <p:sp>
        <p:nvSpPr>
          <p:cNvPr id="22" name="TextBox 21"/>
          <p:cNvSpPr txBox="1"/>
          <p:nvPr/>
        </p:nvSpPr>
        <p:spPr>
          <a:xfrm>
            <a:off x="4513304" y="1544595"/>
            <a:ext cx="535460" cy="369332"/>
          </a:xfrm>
          <a:prstGeom prst="rect">
            <a:avLst/>
          </a:prstGeom>
          <a:noFill/>
        </p:spPr>
        <p:txBody>
          <a:bodyPr wrap="square" rtlCol="0">
            <a:spAutoFit/>
          </a:bodyPr>
          <a:lstStyle/>
          <a:p>
            <a:pPr algn="ctr"/>
            <a:r>
              <a:rPr lang="en-US" dirty="0" smtClean="0">
                <a:solidFill>
                  <a:srgbClr val="111111"/>
                </a:solidFill>
                <a:latin typeface="Roboto Light" charset="0"/>
                <a:ea typeface="Roboto Light" charset="0"/>
                <a:cs typeface="Roboto Light" charset="0"/>
              </a:rPr>
              <a:t>W6</a:t>
            </a:r>
            <a:endParaRPr lang="en-US" dirty="0">
              <a:solidFill>
                <a:srgbClr val="111111"/>
              </a:solidFill>
              <a:latin typeface="Roboto Light" charset="0"/>
              <a:ea typeface="Roboto Light" charset="0"/>
              <a:cs typeface="Roboto Light" charset="0"/>
            </a:endParaRPr>
          </a:p>
        </p:txBody>
      </p:sp>
      <p:sp>
        <p:nvSpPr>
          <p:cNvPr id="24" name="TextBox 23"/>
          <p:cNvSpPr txBox="1"/>
          <p:nvPr/>
        </p:nvSpPr>
        <p:spPr>
          <a:xfrm>
            <a:off x="6131605" y="5598872"/>
            <a:ext cx="806115" cy="369332"/>
          </a:xfrm>
          <a:prstGeom prst="rect">
            <a:avLst/>
          </a:prstGeom>
          <a:noFill/>
        </p:spPr>
        <p:txBody>
          <a:bodyPr wrap="square" rtlCol="0">
            <a:spAutoFit/>
          </a:bodyPr>
          <a:lstStyle/>
          <a:p>
            <a:r>
              <a:rPr lang="en-US" dirty="0" smtClean="0">
                <a:latin typeface="Roboto Light" charset="0"/>
                <a:ea typeface="Roboto Light" charset="0"/>
                <a:cs typeface="Roboto Light" charset="0"/>
              </a:rPr>
              <a:t>Today</a:t>
            </a:r>
            <a:endParaRPr lang="en-US" dirty="0">
              <a:latin typeface="Roboto Light" charset="0"/>
              <a:ea typeface="Roboto Light" charset="0"/>
              <a:cs typeface="Roboto Light" charset="0"/>
            </a:endParaRPr>
          </a:p>
        </p:txBody>
      </p:sp>
      <p:sp>
        <p:nvSpPr>
          <p:cNvPr id="25" name="Oval 24"/>
          <p:cNvSpPr/>
          <p:nvPr/>
        </p:nvSpPr>
        <p:spPr>
          <a:xfrm>
            <a:off x="6488942" y="1662023"/>
            <a:ext cx="91440" cy="91440"/>
          </a:xfrm>
          <a:prstGeom prst="ellipse">
            <a:avLst/>
          </a:prstGeom>
          <a:solidFill>
            <a:srgbClr val="016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043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7046"/>
            <a:ext cx="10515600" cy="867327"/>
          </a:xfrm>
        </p:spPr>
        <p:txBody>
          <a:bodyPr/>
          <a:lstStyle/>
          <a:p>
            <a:pPr>
              <a:lnSpc>
                <a:spcPct val="150000"/>
              </a:lnSpc>
            </a:pPr>
            <a:r>
              <a:rPr lang="en-US" dirty="0" smtClean="0">
                <a:solidFill>
                  <a:srgbClr val="81A936"/>
                </a:solidFill>
              </a:rPr>
              <a:t>II. </a:t>
            </a:r>
            <a:r>
              <a:rPr lang="en-US" dirty="0"/>
              <a:t>Project Status &amp; Research Updates</a:t>
            </a:r>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7</a:t>
            </a:fld>
            <a:endParaRPr lang="en-US" dirty="0"/>
          </a:p>
        </p:txBody>
      </p:sp>
    </p:spTree>
    <p:extLst>
      <p:ext uri="{BB962C8B-B14F-4D97-AF65-F5344CB8AC3E}">
        <p14:creationId xmlns:p14="http://schemas.microsoft.com/office/powerpoint/2010/main" val="30507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OBD-II port purchase </a:t>
            </a:r>
            <a:endParaRPr lang="en-US" dirty="0"/>
          </a:p>
        </p:txBody>
      </p:sp>
      <p:sp>
        <p:nvSpPr>
          <p:cNvPr id="3" name="Content Placeholder 2"/>
          <p:cNvSpPr>
            <a:spLocks noGrp="1"/>
          </p:cNvSpPr>
          <p:nvPr>
            <p:ph idx="1"/>
          </p:nvPr>
        </p:nvSpPr>
        <p:spPr>
          <a:xfrm>
            <a:off x="838199" y="1351722"/>
            <a:ext cx="8325155" cy="4825241"/>
          </a:xfrm>
        </p:spPr>
        <p:txBody>
          <a:bodyPr/>
          <a:lstStyle/>
          <a:p>
            <a:r>
              <a:rPr lang="en-US" dirty="0" smtClean="0"/>
              <a:t>Purchased </a:t>
            </a:r>
            <a:r>
              <a:rPr lang="en-US" dirty="0" smtClean="0">
                <a:hlinkClick r:id="rId2"/>
              </a:rPr>
              <a:t>Foseal iOS WiFi OBD-II scanner</a:t>
            </a:r>
            <a:endParaRPr lang="en-US" dirty="0"/>
          </a:p>
          <a:p>
            <a:r>
              <a:rPr lang="en-US" dirty="0" smtClean="0"/>
              <a:t>Setup and connection is a simple process; took less than one minute to begin working</a:t>
            </a:r>
          </a:p>
          <a:p>
            <a:r>
              <a:rPr lang="en-US" dirty="0" smtClean="0"/>
              <a:t>When connected to </a:t>
            </a:r>
            <a:r>
              <a:rPr lang="en-US" dirty="0" err="1" smtClean="0"/>
              <a:t>WiFi</a:t>
            </a:r>
            <a:r>
              <a:rPr lang="en-US" dirty="0" smtClean="0"/>
              <a:t>, user unable to use cellular data -&gt; no access to streaming music or mapping</a:t>
            </a:r>
          </a:p>
          <a:p>
            <a:endParaRPr lang="en-US" dirty="0"/>
          </a:p>
          <a:p>
            <a:r>
              <a:rPr lang="en-US" dirty="0" smtClean="0">
                <a:latin typeface="Roboto" charset="0"/>
                <a:ea typeface="Roboto" charset="0"/>
                <a:cs typeface="Roboto" charset="0"/>
              </a:rPr>
              <a:t>Area for further research</a:t>
            </a:r>
            <a:r>
              <a:rPr lang="en-US" dirty="0" smtClean="0"/>
              <a:t>: Since </a:t>
            </a:r>
            <a:r>
              <a:rPr lang="en-US" dirty="0" err="1" smtClean="0"/>
              <a:t>WiFi</a:t>
            </a:r>
            <a:r>
              <a:rPr lang="en-US" dirty="0" smtClean="0"/>
              <a:t> connection limits ability to connect to cellular data, will we still be able to access GPS data to calculate location? Or must we grab distance from OBD-II velocity?</a:t>
            </a:r>
            <a:endParaRPr lang="en-US" dirty="0" smtClean="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8</a:t>
            </a:fld>
            <a:endParaRPr lang="en-US" dirty="0"/>
          </a:p>
        </p:txBody>
      </p:sp>
      <p:pic>
        <p:nvPicPr>
          <p:cNvPr id="8" name="Picture 7"/>
          <p:cNvPicPr>
            <a:picLocks noChangeAspect="1"/>
          </p:cNvPicPr>
          <p:nvPr/>
        </p:nvPicPr>
        <p:blipFill>
          <a:blip r:embed="rId3"/>
          <a:stretch>
            <a:fillRect/>
          </a:stretch>
        </p:blipFill>
        <p:spPr>
          <a:xfrm>
            <a:off x="9163355" y="1049990"/>
            <a:ext cx="3028645" cy="4019145"/>
          </a:xfrm>
          <a:prstGeom prst="rect">
            <a:avLst/>
          </a:prstGeom>
        </p:spPr>
      </p:pic>
      <p:sp>
        <p:nvSpPr>
          <p:cNvPr id="9" name="TextBox 8"/>
          <p:cNvSpPr txBox="1"/>
          <p:nvPr/>
        </p:nvSpPr>
        <p:spPr>
          <a:xfrm>
            <a:off x="9617701" y="5101491"/>
            <a:ext cx="3019008" cy="369332"/>
          </a:xfrm>
          <a:prstGeom prst="rect">
            <a:avLst/>
          </a:prstGeom>
          <a:noFill/>
        </p:spPr>
        <p:txBody>
          <a:bodyPr wrap="square" rtlCol="0">
            <a:spAutoFit/>
          </a:bodyPr>
          <a:lstStyle/>
          <a:p>
            <a:r>
              <a:rPr lang="en-US" dirty="0" smtClean="0">
                <a:latin typeface="Roboto Light" charset="0"/>
                <a:ea typeface="Roboto Light" charset="0"/>
                <a:cs typeface="Roboto Light" charset="0"/>
              </a:rPr>
              <a:t>iOS OBD-II Scanner</a:t>
            </a:r>
            <a:endParaRPr lang="en-US" dirty="0">
              <a:latin typeface="Roboto Light" charset="0"/>
              <a:ea typeface="Roboto Light" charset="0"/>
              <a:cs typeface="Roboto Light" charset="0"/>
            </a:endParaRPr>
          </a:p>
        </p:txBody>
      </p:sp>
    </p:spTree>
    <p:extLst>
      <p:ext uri="{BB962C8B-B14F-4D97-AF65-F5344CB8AC3E}">
        <p14:creationId xmlns:p14="http://schemas.microsoft.com/office/powerpoint/2010/main" val="1297442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received from OBD-II port</a:t>
            </a:r>
            <a:endParaRPr lang="en-US" dirty="0"/>
          </a:p>
        </p:txBody>
      </p:sp>
      <p:sp>
        <p:nvSpPr>
          <p:cNvPr id="3" name="Content Placeholder 2"/>
          <p:cNvSpPr>
            <a:spLocks noGrp="1"/>
          </p:cNvSpPr>
          <p:nvPr>
            <p:ph idx="1"/>
          </p:nvPr>
        </p:nvSpPr>
        <p:spPr>
          <a:xfrm>
            <a:off x="838200" y="2053652"/>
            <a:ext cx="7489372" cy="4408714"/>
          </a:xfrm>
        </p:spPr>
        <p:txBody>
          <a:bodyPr numCol="2"/>
          <a:lstStyle/>
          <a:p>
            <a:r>
              <a:rPr lang="en-US" dirty="0" smtClean="0"/>
              <a:t>Fuel Type</a:t>
            </a:r>
          </a:p>
          <a:p>
            <a:r>
              <a:rPr lang="en-US" dirty="0" smtClean="0"/>
              <a:t>Fuel Economy</a:t>
            </a:r>
          </a:p>
          <a:p>
            <a:r>
              <a:rPr lang="en-US" dirty="0" smtClean="0"/>
              <a:t>Command Equivalence Ratio</a:t>
            </a:r>
          </a:p>
          <a:p>
            <a:r>
              <a:rPr lang="en-US" dirty="0" smtClean="0"/>
              <a:t>Ambient Air Temperature</a:t>
            </a:r>
          </a:p>
          <a:p>
            <a:r>
              <a:rPr lang="en-US" dirty="0" smtClean="0"/>
              <a:t>Accelerator Position</a:t>
            </a:r>
          </a:p>
          <a:p>
            <a:r>
              <a:rPr lang="en-US" dirty="0" smtClean="0"/>
              <a:t>Oxygen Sensors</a:t>
            </a:r>
          </a:p>
          <a:p>
            <a:r>
              <a:rPr lang="en-US" dirty="0" smtClean="0"/>
              <a:t>Fuel Level</a:t>
            </a:r>
          </a:p>
          <a:p>
            <a:r>
              <a:rPr lang="en-US" dirty="0" smtClean="0"/>
              <a:t>Vapor Pressure</a:t>
            </a:r>
          </a:p>
          <a:p>
            <a:r>
              <a:rPr lang="en-US" dirty="0" smtClean="0"/>
              <a:t>Barometric Pressure</a:t>
            </a:r>
          </a:p>
          <a:p>
            <a:r>
              <a:rPr lang="en-US" dirty="0" smtClean="0"/>
              <a:t>Engine RPM</a:t>
            </a:r>
          </a:p>
          <a:p>
            <a:r>
              <a:rPr lang="en-US" dirty="0" smtClean="0"/>
              <a:t>Speed</a:t>
            </a:r>
          </a:p>
          <a:p>
            <a:r>
              <a:rPr lang="en-US" dirty="0" smtClean="0"/>
              <a:t>Throttle Position</a:t>
            </a:r>
          </a:p>
          <a:p>
            <a:r>
              <a:rPr lang="en-US" dirty="0" smtClean="0"/>
              <a:t>Engine Load</a:t>
            </a:r>
          </a:p>
          <a:p>
            <a:r>
              <a:rPr lang="en-US" dirty="0" smtClean="0"/>
              <a:t>DTC Status</a:t>
            </a:r>
          </a:p>
          <a:p>
            <a:r>
              <a:rPr lang="en-US" dirty="0" smtClean="0"/>
              <a:t>Fuel System Status</a:t>
            </a:r>
          </a:p>
          <a:p>
            <a:r>
              <a:rPr lang="en-US" dirty="0" smtClean="0"/>
              <a:t>Timing Advance</a:t>
            </a:r>
          </a:p>
          <a:p>
            <a:r>
              <a:rPr lang="en-US" dirty="0" smtClean="0"/>
              <a:t>Drive Cycle Status</a:t>
            </a:r>
            <a:endParaRPr lang="en-US" dirty="0" smtClean="0"/>
          </a:p>
        </p:txBody>
      </p:sp>
      <p:sp>
        <p:nvSpPr>
          <p:cNvPr id="4" name="Date Placeholder 3"/>
          <p:cNvSpPr>
            <a:spLocks noGrp="1"/>
          </p:cNvSpPr>
          <p:nvPr>
            <p:ph type="dt" sz="half" idx="10"/>
          </p:nvPr>
        </p:nvSpPr>
        <p:spPr/>
        <p:txBody>
          <a:bodyPr/>
          <a:lstStyle/>
          <a:p>
            <a:fld id="{F1A4E984-E648-5240-BA3C-FF9683CBD312}" type="datetime1">
              <a:rPr lang="en-US" smtClean="0"/>
              <a:t>2/28/17</a:t>
            </a:fld>
            <a:endParaRPr lang="en-US" dirty="0"/>
          </a:p>
        </p:txBody>
      </p:sp>
      <p:sp>
        <p:nvSpPr>
          <p:cNvPr id="5" name="Footer Placeholder 4"/>
          <p:cNvSpPr>
            <a:spLocks noGrp="1"/>
          </p:cNvSpPr>
          <p:nvPr>
            <p:ph type="ftr" sz="quarter" idx="11"/>
          </p:nvPr>
        </p:nvSpPr>
        <p:spPr/>
        <p:txBody>
          <a:bodyPr/>
          <a:lstStyle/>
          <a:p>
            <a:r>
              <a:rPr lang="en-US" smtClean="0"/>
              <a:t>WARUC iSchool Capstone</a:t>
            </a:r>
            <a:endParaRPr lang="en-US" dirty="0"/>
          </a:p>
        </p:txBody>
      </p:sp>
      <p:sp>
        <p:nvSpPr>
          <p:cNvPr id="6" name="Slide Number Placeholder 5"/>
          <p:cNvSpPr>
            <a:spLocks noGrp="1"/>
          </p:cNvSpPr>
          <p:nvPr>
            <p:ph type="sldNum" sz="quarter" idx="12"/>
          </p:nvPr>
        </p:nvSpPr>
        <p:spPr/>
        <p:txBody>
          <a:bodyPr/>
          <a:lstStyle/>
          <a:p>
            <a:fld id="{D5CA0C7D-F565-574B-BF4C-06D8948AD58D}" type="slidenum">
              <a:rPr lang="en-US" smtClean="0"/>
              <a:pPr/>
              <a:t>9</a:t>
            </a:fld>
            <a:endParaRPr lang="en-US" dirty="0"/>
          </a:p>
        </p:txBody>
      </p:sp>
      <p:pic>
        <p:nvPicPr>
          <p:cNvPr id="7" name="Picture 6"/>
          <p:cNvPicPr>
            <a:picLocks noChangeAspect="1"/>
          </p:cNvPicPr>
          <p:nvPr/>
        </p:nvPicPr>
        <p:blipFill>
          <a:blip r:embed="rId2"/>
          <a:stretch>
            <a:fillRect/>
          </a:stretch>
        </p:blipFill>
        <p:spPr>
          <a:xfrm>
            <a:off x="9018094" y="365125"/>
            <a:ext cx="2575549" cy="4581043"/>
          </a:xfrm>
          <a:prstGeom prst="rect">
            <a:avLst/>
          </a:prstGeom>
        </p:spPr>
      </p:pic>
      <p:sp>
        <p:nvSpPr>
          <p:cNvPr id="9" name="TextBox 8"/>
          <p:cNvSpPr txBox="1"/>
          <p:nvPr/>
        </p:nvSpPr>
        <p:spPr>
          <a:xfrm>
            <a:off x="9018095" y="5081666"/>
            <a:ext cx="3019008" cy="923330"/>
          </a:xfrm>
          <a:prstGeom prst="rect">
            <a:avLst/>
          </a:prstGeom>
          <a:noFill/>
        </p:spPr>
        <p:txBody>
          <a:bodyPr wrap="square" rtlCol="0">
            <a:spAutoFit/>
          </a:bodyPr>
          <a:lstStyle/>
          <a:p>
            <a:r>
              <a:rPr lang="en-US" dirty="0" smtClean="0">
                <a:latin typeface="Roboto Light" charset="0"/>
                <a:ea typeface="Roboto Light" charset="0"/>
                <a:cs typeface="Roboto Light" charset="0"/>
              </a:rPr>
              <a:t>Screenshot from “OBD Doctor” iOS app, showing velocity of vehicle</a:t>
            </a:r>
            <a:endParaRPr lang="en-US" dirty="0">
              <a:latin typeface="Roboto Light" charset="0"/>
              <a:ea typeface="Roboto Light" charset="0"/>
              <a:cs typeface="Roboto Light" charset="0"/>
            </a:endParaRPr>
          </a:p>
        </p:txBody>
      </p:sp>
      <p:sp>
        <p:nvSpPr>
          <p:cNvPr id="10" name="TextBox 9"/>
          <p:cNvSpPr txBox="1"/>
          <p:nvPr/>
        </p:nvSpPr>
        <p:spPr>
          <a:xfrm>
            <a:off x="838200" y="1117725"/>
            <a:ext cx="7772400" cy="830997"/>
          </a:xfrm>
          <a:prstGeom prst="rect">
            <a:avLst/>
          </a:prstGeom>
          <a:noFill/>
        </p:spPr>
        <p:txBody>
          <a:bodyPr wrap="square" rtlCol="0">
            <a:spAutoFit/>
          </a:bodyPr>
          <a:lstStyle/>
          <a:p>
            <a:r>
              <a:rPr lang="en-US" sz="2400" dirty="0" smtClean="0">
                <a:solidFill>
                  <a:srgbClr val="81A936"/>
                </a:solidFill>
                <a:latin typeface="Roboto" charset="0"/>
                <a:ea typeface="Roboto" charset="0"/>
                <a:cs typeface="Roboto" charset="0"/>
              </a:rPr>
              <a:t>Some of the data fields received from the live streaming OBD-II during exploration:</a:t>
            </a:r>
            <a:endParaRPr lang="en-US" sz="2400" dirty="0">
              <a:solidFill>
                <a:srgbClr val="81A936"/>
              </a:solidFill>
              <a:latin typeface="Roboto" charset="0"/>
              <a:ea typeface="Roboto" charset="0"/>
              <a:cs typeface="Roboto" charset="0"/>
            </a:endParaRPr>
          </a:p>
        </p:txBody>
      </p:sp>
    </p:spTree>
    <p:extLst>
      <p:ext uri="{BB962C8B-B14F-4D97-AF65-F5344CB8AC3E}">
        <p14:creationId xmlns:p14="http://schemas.microsoft.com/office/powerpoint/2010/main" val="1644029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5885</TotalTime>
  <Words>2604</Words>
  <Application>Microsoft Macintosh PowerPoint</Application>
  <PresentationFormat>Widescreen</PresentationFormat>
  <Paragraphs>535</Paragraphs>
  <Slides>34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Nokia Pure Text</vt:lpstr>
      <vt:lpstr>Roboto</vt:lpstr>
      <vt:lpstr>Roboto Light</vt:lpstr>
      <vt:lpstr>Arial</vt:lpstr>
      <vt:lpstr>Office Theme</vt:lpstr>
      <vt:lpstr>Washington Road Usage Charge Pilot</vt:lpstr>
      <vt:lpstr>Agenda</vt:lpstr>
      <vt:lpstr>I. Project Scope, Team &amp; Schedule</vt:lpstr>
      <vt:lpstr>Team Roles</vt:lpstr>
      <vt:lpstr>Project Plan</vt:lpstr>
      <vt:lpstr>Project Timeline (cont.)</vt:lpstr>
      <vt:lpstr>II. Project Status &amp; Research Updates</vt:lpstr>
      <vt:lpstr>OBD-II port purchase </vt:lpstr>
      <vt:lpstr>Data received from OBD-II port</vt:lpstr>
      <vt:lpstr>Meetings with other departmental teams</vt:lpstr>
      <vt:lpstr>Research Update: Unknowns Answered (1 of 5)</vt:lpstr>
      <vt:lpstr>Research Update: Unknowns Answered (2 of 5)</vt:lpstr>
      <vt:lpstr>Research Update: Unknowns Answered (3 of 5)</vt:lpstr>
      <vt:lpstr>Research Update: Unknowns Answered (4 of 5)</vt:lpstr>
      <vt:lpstr>Research Update: Unknowns Answered (5 of 5)</vt:lpstr>
      <vt:lpstr>III. Solution Selection</vt:lpstr>
      <vt:lpstr>Evaluation of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Options</vt:lpstr>
      <vt:lpstr>IV. Prototypes &amp; State Diagrams</vt:lpstr>
      <vt:lpstr>V. Appendix</vt:lpstr>
      <vt:lpstr>Appendix I: Mobile Phone Usage</vt:lpstr>
      <vt:lpstr>Appendix II: WIFI only on iOS OBD-II drawback</vt:lpstr>
      <vt:lpstr>Appendix III: Open-source OBD-II Hardware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Babbs</dc:creator>
  <cp:lastModifiedBy>Microsoft Office User</cp:lastModifiedBy>
  <cp:revision>398</cp:revision>
  <cp:lastPrinted>2017-02-28T20:25:38Z</cp:lastPrinted>
  <dcterms:created xsi:type="dcterms:W3CDTF">2016-05-15T16:13:08Z</dcterms:created>
  <dcterms:modified xsi:type="dcterms:W3CDTF">2017-02-28T20:26:41Z</dcterms:modified>
</cp:coreProperties>
</file>